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4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65" r:id="rId11"/>
    <p:sldId id="271" r:id="rId12"/>
    <p:sldId id="268" r:id="rId1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FFFF"/>
    <a:srgbClr val="33CC33"/>
    <a:srgbClr val="66FF33"/>
    <a:srgbClr val="FF0000"/>
    <a:srgbClr val="FF0066"/>
    <a:srgbClr val="0000FF"/>
    <a:srgbClr val="66FF99"/>
    <a:srgbClr val="00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4" autoAdjust="0"/>
    <p:restoredTop sz="94624" autoAdjust="0"/>
  </p:normalViewPr>
  <p:slideViewPr>
    <p:cSldViewPr>
      <p:cViewPr varScale="1">
        <p:scale>
          <a:sx n="84" d="100"/>
          <a:sy n="84" d="100"/>
        </p:scale>
        <p:origin x="154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isk\OtdPlan\&#1041;&#1070;&#1044;&#1046;&#1045;&#1058;%202025-2027\&#1041;&#1102;&#1076;&#1078;&#1077;&#1090;%20&#1076;&#1083;&#1103;%20&#1075;&#1088;&#1072;&#1078;&#1076;&#1072;&#1085;\&#1090;&#1072;&#1073;&#1083;&#1080;&#1094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isk\OtdPlan\&#1041;&#1070;&#1044;&#1046;&#1045;&#1058;%202025-2027\&#1041;&#1102;&#1076;&#1078;&#1077;&#1090;%20&#1076;&#1083;&#1103;%20&#1075;&#1088;&#1072;&#1078;&#1076;&#1072;&#1085;\&#1090;&#1072;&#1073;&#1083;&#1080;&#1094;&#109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2114775507124"/>
          <c:y val="0"/>
          <c:w val="0.81998855473081611"/>
          <c:h val="0.8051348671696411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rgbClr val="80008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Лист1!$B$2:$D$2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Лист1!$B$3:$D$3</c:f>
              <c:numCache>
                <c:formatCode>#,##0.0</c:formatCode>
                <c:ptCount val="3"/>
                <c:pt idx="0">
                  <c:v>337028.6</c:v>
                </c:pt>
                <c:pt idx="1">
                  <c:v>339958.6</c:v>
                </c:pt>
                <c:pt idx="2">
                  <c:v>-2930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68-4301-94E9-3D8DB6E6FF3C}"/>
            </c:ext>
          </c:extLst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Лист1!$B$2:$D$2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Лист1!$B$4:$D$4</c:f>
              <c:numCache>
                <c:formatCode>#,##0.0</c:formatCode>
                <c:ptCount val="3"/>
                <c:pt idx="0">
                  <c:v>332682.90000000002</c:v>
                </c:pt>
                <c:pt idx="1">
                  <c:v>335602.9</c:v>
                </c:pt>
                <c:pt idx="2">
                  <c:v>-2920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68-4301-94E9-3D8DB6E6FF3C}"/>
            </c:ext>
          </c:extLst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2027 год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Лист1!$B$2:$D$2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Лист1!$B$5:$D$5</c:f>
              <c:numCache>
                <c:formatCode>#,##0.0</c:formatCode>
                <c:ptCount val="3"/>
                <c:pt idx="0">
                  <c:v>308415.7</c:v>
                </c:pt>
                <c:pt idx="1">
                  <c:v>311325.7</c:v>
                </c:pt>
                <c:pt idx="2">
                  <c:v>-2910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8-4301-94E9-3D8DB6E6F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7346223"/>
        <c:axId val="1967346639"/>
        <c:axId val="1964296015"/>
      </c:bar3DChart>
      <c:catAx>
        <c:axId val="1967346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346639"/>
        <c:crosses val="autoZero"/>
        <c:auto val="1"/>
        <c:lblAlgn val="ctr"/>
        <c:lblOffset val="100"/>
        <c:noMultiLvlLbl val="0"/>
      </c:catAx>
      <c:valAx>
        <c:axId val="196734663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967346223"/>
        <c:crosses val="autoZero"/>
        <c:crossBetween val="between"/>
      </c:valAx>
      <c:serAx>
        <c:axId val="1964296015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346639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180336832895887"/>
          <c:y val="4.3341213553979512E-2"/>
          <c:w val="0.82764107611548554"/>
          <c:h val="0.676621805253066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Лист2!$A$4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cat>
            <c:strRef>
              <c:f>Лист2!$B$3:$D$3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Лист2!$B$4:$D$4</c:f>
              <c:numCache>
                <c:formatCode>#,##0.0</c:formatCode>
                <c:ptCount val="3"/>
                <c:pt idx="0">
                  <c:v>102753</c:v>
                </c:pt>
                <c:pt idx="1">
                  <c:v>104379</c:v>
                </c:pt>
                <c:pt idx="2">
                  <c:v>105879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E-4B02-8C0C-93F73278CE67}"/>
            </c:ext>
          </c:extLst>
        </c:ser>
        <c:ser>
          <c:idx val="1"/>
          <c:order val="1"/>
          <c:tx>
            <c:strRef>
              <c:f>Лист2!$A$5</c:f>
              <c:strCache>
                <c:ptCount val="1"/>
                <c:pt idx="0">
                  <c:v>Неналоговые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Лист2!$B$3:$D$3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Лист2!$B$5:$D$5</c:f>
              <c:numCache>
                <c:formatCode>#,##0.0</c:formatCode>
                <c:ptCount val="3"/>
                <c:pt idx="0">
                  <c:v>54420</c:v>
                </c:pt>
                <c:pt idx="1">
                  <c:v>56130</c:v>
                </c:pt>
                <c:pt idx="2">
                  <c:v>56220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DE-4B02-8C0C-93F73278CE67}"/>
            </c:ext>
          </c:extLst>
        </c:ser>
        <c:ser>
          <c:idx val="2"/>
          <c:order val="2"/>
          <c:tx>
            <c:strRef>
              <c:f>Лист2!$A$6</c:f>
              <c:strCache>
                <c:ptCount val="1"/>
                <c:pt idx="0">
                  <c:v>Безвозмездные 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  <a:sp3d/>
          </c:spPr>
          <c:invertIfNegative val="0"/>
          <c:cat>
            <c:strRef>
              <c:f>Лист2!$B$3:$D$3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Лист2!$B$6:$D$6</c:f>
              <c:numCache>
                <c:formatCode>#,##0.0</c:formatCode>
                <c:ptCount val="3"/>
                <c:pt idx="0">
                  <c:v>179855.6</c:v>
                </c:pt>
                <c:pt idx="1">
                  <c:v>172173.9</c:v>
                </c:pt>
                <c:pt idx="2">
                  <c:v>146316.70000000001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DE-4B02-8C0C-93F73278C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024896623"/>
        <c:axId val="2024897039"/>
        <c:axId val="0"/>
      </c:bar3DChart>
      <c:catAx>
        <c:axId val="2024896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4897039"/>
        <c:crosses val="autoZero"/>
        <c:auto val="1"/>
        <c:lblAlgn val="ctr"/>
        <c:lblOffset val="100"/>
        <c:noMultiLvlLbl val="0"/>
      </c:catAx>
      <c:valAx>
        <c:axId val="2024897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48966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08720"/>
            <a:ext cx="8280919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городского поселения Излучинск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2025 год и плановый период 2026 и 2027 годов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(решение Совета депутатов городского поселения Излучинск от 26.12.2024 № 84)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период 2025 – 2027 годов,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186369"/>
              </p:ext>
            </p:extLst>
          </p:nvPr>
        </p:nvGraphicFramePr>
        <p:xfrm>
          <a:off x="755576" y="1340768"/>
          <a:ext cx="79208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2025 -2027 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290980"/>
              </p:ext>
            </p:extLst>
          </p:nvPr>
        </p:nvGraphicFramePr>
        <p:xfrm>
          <a:off x="611560" y="1196752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980728"/>
            <a:ext cx="8229600" cy="288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поступлений в бюджет поселения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2025 - 2027  годов, тыс. руб.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798261"/>
              </p:ext>
            </p:extLst>
          </p:nvPr>
        </p:nvGraphicFramePr>
        <p:xfrm>
          <a:off x="323528" y="1988840"/>
          <a:ext cx="8496944" cy="403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3">
                  <a:extLst>
                    <a:ext uri="{9D8B030D-6E8A-4147-A177-3AD203B41FA5}">
                      <a16:colId xmlns:a16="http://schemas.microsoft.com/office/drawing/2014/main" val="707391074"/>
                    </a:ext>
                  </a:extLst>
                </a:gridCol>
                <a:gridCol w="1680187">
                  <a:extLst>
                    <a:ext uri="{9D8B030D-6E8A-4147-A177-3AD203B41FA5}">
                      <a16:colId xmlns:a16="http://schemas.microsoft.com/office/drawing/2014/main" val="3372396668"/>
                    </a:ext>
                  </a:extLst>
                </a:gridCol>
                <a:gridCol w="1680187">
                  <a:extLst>
                    <a:ext uri="{9D8B030D-6E8A-4147-A177-3AD203B41FA5}">
                      <a16:colId xmlns:a16="http://schemas.microsoft.com/office/drawing/2014/main" val="1589508922"/>
                    </a:ext>
                  </a:extLst>
                </a:gridCol>
                <a:gridCol w="1680187">
                  <a:extLst>
                    <a:ext uri="{9D8B030D-6E8A-4147-A177-3AD203B41FA5}">
                      <a16:colId xmlns:a16="http://schemas.microsoft.com/office/drawing/2014/main" val="1571158493"/>
                    </a:ext>
                  </a:extLst>
                </a:gridCol>
              </a:tblGrid>
              <a:tr h="41112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654288"/>
                  </a:ext>
                </a:extLst>
              </a:tr>
              <a:tr h="4525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67 750,0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69 250,0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0584123"/>
                  </a:ext>
                </a:extLst>
              </a:tr>
              <a:tr h="97127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5 003,0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5 129,0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5 129,0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6025248"/>
                  </a:ext>
                </a:extLst>
              </a:tr>
              <a:tr h="650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</a:t>
                      </a: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сельскохозяйственный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8617419"/>
                  </a:ext>
                </a:extLst>
              </a:tr>
              <a:tr h="65095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9544916"/>
                  </a:ext>
                </a:extLst>
              </a:tr>
              <a:tr h="37686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606705"/>
                  </a:ext>
                </a:extLst>
              </a:tr>
              <a:tr h="51869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2562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764704"/>
            <a:ext cx="8229600" cy="7920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поступлений в бюджет поселения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2025 – 2027 годов, тыс. руб.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051032"/>
              </p:ext>
            </p:extLst>
          </p:nvPr>
        </p:nvGraphicFramePr>
        <p:xfrm>
          <a:off x="467544" y="1700808"/>
          <a:ext cx="8317430" cy="4464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00207">
                  <a:extLst>
                    <a:ext uri="{9D8B030D-6E8A-4147-A177-3AD203B41FA5}">
                      <a16:colId xmlns:a16="http://schemas.microsoft.com/office/drawing/2014/main" val="2122917178"/>
                    </a:ext>
                  </a:extLst>
                </a:gridCol>
                <a:gridCol w="1505741">
                  <a:extLst>
                    <a:ext uri="{9D8B030D-6E8A-4147-A177-3AD203B41FA5}">
                      <a16:colId xmlns:a16="http://schemas.microsoft.com/office/drawing/2014/main" val="674347743"/>
                    </a:ext>
                  </a:extLst>
                </a:gridCol>
                <a:gridCol w="1505741">
                  <a:extLst>
                    <a:ext uri="{9D8B030D-6E8A-4147-A177-3AD203B41FA5}">
                      <a16:colId xmlns:a16="http://schemas.microsoft.com/office/drawing/2014/main" val="3183824193"/>
                    </a:ext>
                  </a:extLst>
                </a:gridCol>
                <a:gridCol w="1505741">
                  <a:extLst>
                    <a:ext uri="{9D8B030D-6E8A-4147-A177-3AD203B41FA5}">
                      <a16:colId xmlns:a16="http://schemas.microsoft.com/office/drawing/2014/main" val="1588175239"/>
                    </a:ext>
                  </a:extLst>
                </a:gridCol>
              </a:tblGrid>
              <a:tr h="3757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781863"/>
                  </a:ext>
                </a:extLst>
              </a:tr>
              <a:tr h="60559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36813"/>
                  </a:ext>
                </a:extLst>
              </a:tr>
              <a:tr h="35060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716109"/>
                  </a:ext>
                </a:extLst>
              </a:tr>
              <a:tr h="60559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9174"/>
                  </a:ext>
                </a:extLst>
              </a:tr>
              <a:tr h="35060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554233"/>
                  </a:ext>
                </a:extLst>
              </a:tr>
              <a:tr h="8489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поступающие в порядке возмещения расходов, понесенных   в связи с эксплуатацией имущества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08619"/>
                  </a:ext>
                </a:extLst>
              </a:tr>
              <a:tr h="41928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76830"/>
                  </a:ext>
                </a:extLst>
              </a:tr>
              <a:tr h="47820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863515"/>
                  </a:ext>
                </a:extLst>
              </a:tr>
              <a:tr h="42986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 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36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548680"/>
            <a:ext cx="8686800" cy="93610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 </a:t>
            </a:r>
            <a:r>
              <a:rPr 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2025 – 2027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420673"/>
              </p:ext>
            </p:extLst>
          </p:nvPr>
        </p:nvGraphicFramePr>
        <p:xfrm>
          <a:off x="323528" y="1268760"/>
          <a:ext cx="8496943" cy="4958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1883804498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829974180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1630549921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865336830"/>
                    </a:ext>
                  </a:extLst>
                </a:gridCol>
              </a:tblGrid>
              <a:tr h="33875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41700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 бюджетам городских поселений на выравнивание бюджетной обеспеченности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122 874,2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125 305,4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127 066,4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9591801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городских поселений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значения)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10 037,8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28 669,8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7020240"/>
                  </a:ext>
                </a:extLst>
              </a:tr>
              <a:tr h="505123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городских поселений на реализацию программ формирования современной городской среды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13 769,2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8136387"/>
                  </a:ext>
                </a:extLst>
              </a:tr>
              <a:tr h="202987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 бюджетам городских поселений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3 496,0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3 804,3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4 138,9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059125"/>
                  </a:ext>
                </a:extLst>
              </a:tr>
              <a:tr h="18355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городских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2 569,7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2 815,8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2 918,7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001615"/>
                  </a:ext>
                </a:extLst>
              </a:tr>
              <a:tr h="18355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трансферты, передаваемые бюджетам городских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10 216,1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9 982,1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10 452,5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349280"/>
                  </a:ext>
                </a:extLst>
              </a:tr>
              <a:tr h="183555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трансферты, передаваемые бюджетам городских поселений (на поддержку по обеспечению сбалансированности бюджетов (передаваемые полномочия)) 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16 892,6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1 596,5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1 740,2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58443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48" y="548680"/>
            <a:ext cx="7704856" cy="43204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                                на период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522175"/>
              </p:ext>
            </p:extLst>
          </p:nvPr>
        </p:nvGraphicFramePr>
        <p:xfrm>
          <a:off x="467591" y="1556792"/>
          <a:ext cx="8208913" cy="45365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0130">
                  <a:extLst>
                    <a:ext uri="{9D8B030D-6E8A-4147-A177-3AD203B41FA5}">
                      <a16:colId xmlns:a16="http://schemas.microsoft.com/office/drawing/2014/main" val="756044695"/>
                    </a:ext>
                  </a:extLst>
                </a:gridCol>
                <a:gridCol w="1446261">
                  <a:extLst>
                    <a:ext uri="{9D8B030D-6E8A-4147-A177-3AD203B41FA5}">
                      <a16:colId xmlns:a16="http://schemas.microsoft.com/office/drawing/2014/main" val="3257645248"/>
                    </a:ext>
                  </a:extLst>
                </a:gridCol>
                <a:gridCol w="1446261">
                  <a:extLst>
                    <a:ext uri="{9D8B030D-6E8A-4147-A177-3AD203B41FA5}">
                      <a16:colId xmlns:a16="http://schemas.microsoft.com/office/drawing/2014/main" val="1051523454"/>
                    </a:ext>
                  </a:extLst>
                </a:gridCol>
                <a:gridCol w="1446261">
                  <a:extLst>
                    <a:ext uri="{9D8B030D-6E8A-4147-A177-3AD203B41FA5}">
                      <a16:colId xmlns:a16="http://schemas.microsoft.com/office/drawing/2014/main" val="11685458"/>
                    </a:ext>
                  </a:extLst>
                </a:gridCol>
              </a:tblGrid>
              <a:tr h="39237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9531337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124 680,4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105 142,2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111 482,1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788045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оборона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815,8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918,7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744453"/>
                  </a:ext>
                </a:extLst>
              </a:tr>
              <a:tr h="612751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8 287,1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8 377,5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0020840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46 050,3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57 328,0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26 602,9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4051861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139 276,9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139 516,4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139 913,4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388155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8910254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18 893,8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21 190,4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20 708,1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6809282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8102107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спорт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80501"/>
                  </a:ext>
                </a:extLst>
              </a:tr>
              <a:tr h="39237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339 958,6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335 602,9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311 325,7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6990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513351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2025-2027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7"/>
          <p:cNvSpPr/>
          <p:nvPr/>
        </p:nvSpPr>
        <p:spPr>
          <a:xfrm>
            <a:off x="755576" y="1676879"/>
            <a:ext cx="7704856" cy="4320480"/>
          </a:xfrm>
          <a:prstGeom prst="roundRect">
            <a:avLst/>
          </a:prstGeom>
          <a:solidFill>
            <a:srgbClr val="00FFFF"/>
          </a:solidFill>
          <a:ln w="31750">
            <a:solidFill>
              <a:schemeClr val="accent6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83868" y="1988839"/>
            <a:ext cx="2448272" cy="14582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36 955,2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2120" y="3996539"/>
            <a:ext cx="2448272" cy="14582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2026 год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24 039,5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45160" y="3993099"/>
            <a:ext cx="2448272" cy="14582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2026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54 777,5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1304" y="692696"/>
            <a:ext cx="8229600" cy="85496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благоустройство городского поселения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период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060195" y="1805912"/>
            <a:ext cx="3600400" cy="2271159"/>
          </a:xfrm>
          <a:prstGeom prst="downArrow">
            <a:avLst>
              <a:gd name="adj1" fmla="val 50000"/>
              <a:gd name="adj2" fmla="val 4950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2025 </a:t>
            </a:r>
            <a:r>
              <a:rPr lang="ru-RU" sz="2800" b="1" dirty="0" smtClean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 smtClean="0"/>
          </a:p>
          <a:p>
            <a:pPr algn="ctr"/>
            <a:r>
              <a:rPr lang="ru-RU" sz="2800" b="1" dirty="0" smtClean="0"/>
              <a:t>61 067,1</a:t>
            </a:r>
            <a:endParaRPr lang="ru-RU" sz="2800" b="1" dirty="0" smtClean="0"/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971600" y="3155845"/>
            <a:ext cx="3600400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2026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43 882,2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5148064" y="3143088"/>
            <a:ext cx="3744416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2027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37 868,3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20993</TotalTime>
  <Words>579</Words>
  <Application>Microsoft Office PowerPoint</Application>
  <PresentationFormat>Экран (4:3)</PresentationFormat>
  <Paragraphs>174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на период 2025 - 2027  годов, тыс. руб. </vt:lpstr>
      <vt:lpstr>Структура неналоговых поступлений в бюджет поселения на период 2025 – 2027 годов, тыс. руб.</vt:lpstr>
      <vt:lpstr>Структура безвозмездных поступлений в бюджет поселения                                  на  период 2025 – 2027 годов, тыс. руб. </vt:lpstr>
      <vt:lpstr>Структура расходов бюджета поселения                                                                  на период 2025 – 2027 годов, тыс. руб.</vt:lpstr>
      <vt:lpstr>Расходы дорожного фонда городского поселения Излучинск на период 2025-2027 годов, тыс. руб.</vt:lpstr>
      <vt:lpstr>Расходы на благоустройство городского поселения Излучинск на период 2025 – 2027 годов, тыс. руб.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783</cp:revision>
  <cp:lastPrinted>2020-06-25T04:22:38Z</cp:lastPrinted>
  <dcterms:created xsi:type="dcterms:W3CDTF">2012-01-27T08:52:51Z</dcterms:created>
  <dcterms:modified xsi:type="dcterms:W3CDTF">2025-04-14T09:52:58Z</dcterms:modified>
</cp:coreProperties>
</file>