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6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68" r:id="rId15"/>
  </p:sldIdLst>
  <p:sldSz cx="9144000" cy="6858000" type="screen4x3"/>
  <p:notesSz cx="6810375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9933FF"/>
    <a:srgbClr val="9900FF"/>
    <a:srgbClr val="FFFFFF"/>
    <a:srgbClr val="0000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62" autoAdjust="0"/>
  </p:normalViewPr>
  <p:slideViewPr>
    <p:cSldViewPr>
      <p:cViewPr varScale="1">
        <p:scale>
          <a:sx n="73" d="100"/>
          <a:sy n="73" d="100"/>
        </p:scale>
        <p:origin x="118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60\OtdPlan\2022%20&#1075;&#1086;&#1076;\&#1086;&#1090;&#1095;&#1077;&#1090;%20&#1079;&#1072;%202022\&#1041;&#1102;&#1076;&#1078;&#1077;&#1090;%20&#1076;&#1083;&#1103;%20&#1075;&#1088;&#1072;&#1078;&#1076;&#1072;&#1085;\&#1054;&#1090;&#1095;&#1077;&#1090;\&#1090;&#1072;&#1073;&#1083;&#1080;&#1094;&#1099;%20&#1082;%20&#1080;&#1090;&#1086;&#1075;&#1072;&#108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60\OtdPlan\2021%20&#1075;&#1086;&#1076;\&#1086;&#1090;&#1095;&#1077;&#1090;%20&#1079;&#1072;%202021%20&#1075;&#1086;&#1076;\&#1041;&#1102;&#1076;&#1078;&#1077;&#1090;%20&#1076;&#1083;&#1103;%20&#1075;&#1088;&#1072;&#1078;&#1076;&#1072;&#1085;\&#1048;&#1090;&#1086;&#1075;&#1080;%20&#1079;&#1072;%20%202021%20&#1075;&#1086;&#1076;\&#1041;&#1102;&#1076;&#1078;&#1077;&#1090;%20&#1076;&#1083;&#1103;%20&#1075;&#1088;&#1072;&#1078;&#1076;&#1072;&#1085;\&#1090;&#1072;&#1073;&#1083;&#1080;&#1094;&#1099;%20&#1082;%20&#1080;&#1090;&#1086;&#1075;&#1072;&#1084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60\OtdPlan\2022%20&#1075;&#1086;&#1076;\&#1086;&#1090;&#1095;&#1077;&#1090;%20&#1079;&#1072;%202022\&#1041;&#1102;&#1076;&#1078;&#1077;&#1090;%20&#1076;&#1083;&#1103;%20&#1075;&#1088;&#1072;&#1078;&#1076;&#1072;&#1085;\&#1054;&#1090;&#1095;&#1077;&#1090;\&#1090;&#1072;&#1073;&#1083;&#1080;&#1094;&#1099;%20&#1082;%20&#1080;&#1090;&#1086;&#1075;&#1072;&#108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'[таблицы к итогам.xlsx]структура доходов'!$C$1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25"/>
          <c:dPt>
            <c:idx val="0"/>
            <c:bubble3D val="0"/>
            <c:explosion val="3"/>
            <c:extLst>
              <c:ext xmlns:c16="http://schemas.microsoft.com/office/drawing/2014/chart" uri="{C3380CC4-5D6E-409C-BE32-E72D297353CC}">
                <c16:uniqueId val="{00000001-0740-4059-AF05-B29688F4D49F}"/>
              </c:ext>
            </c:extLst>
          </c:dPt>
          <c:dPt>
            <c:idx val="1"/>
            <c:bubble3D val="0"/>
            <c:explosion val="3"/>
            <c:extLst>
              <c:ext xmlns:c16="http://schemas.microsoft.com/office/drawing/2014/chart" uri="{C3380CC4-5D6E-409C-BE32-E72D297353CC}">
                <c16:uniqueId val="{00000003-0740-4059-AF05-B29688F4D49F}"/>
              </c:ext>
            </c:extLst>
          </c:dPt>
          <c:dPt>
            <c:idx val="2"/>
            <c:bubble3D val="0"/>
            <c:explosion val="5"/>
            <c:extLst>
              <c:ext xmlns:c16="http://schemas.microsoft.com/office/drawing/2014/chart" uri="{C3380CC4-5D6E-409C-BE32-E72D297353CC}">
                <c16:uniqueId val="{00000005-0740-4059-AF05-B29688F4D49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'[таблицы к итогам.xlsx]структура доходов'!$C$1:$C$3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'[таблицы к итогам.xlsx]структура доходов'!$F$1:$F$3</c:f>
              <c:numCache>
                <c:formatCode>#\ ##0.0</c:formatCode>
                <c:ptCount val="3"/>
                <c:pt idx="0">
                  <c:v>81295.199999999997</c:v>
                </c:pt>
                <c:pt idx="1">
                  <c:v>62022.5</c:v>
                </c:pt>
                <c:pt idx="2">
                  <c:v>141359.4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40-4059-AF05-B29688F4D49F}"/>
            </c:ext>
          </c:extLst>
        </c:ser>
        <c:ser>
          <c:idx val="1"/>
          <c:order val="1"/>
          <c:tx>
            <c:strRef>
              <c:f>'[таблицы к итогам.xlsx]структура доходов'!$C$2</c:f>
              <c:strCache>
                <c:ptCount val="1"/>
                <c:pt idx="0">
                  <c:v>неналоговые доходы</c:v>
                </c:pt>
              </c:strCache>
            </c:strRef>
          </c:tx>
          <c:explosion val="25"/>
          <c:cat>
            <c:strRef>
              <c:f>'[таблицы к итогам.xlsx]структура доходов'!$C$1:$C$3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'[таблицы к итогам.xlsx]структура доходов'!$D$2:$F$2</c:f>
              <c:numCache>
                <c:formatCode>General</c:formatCode>
                <c:ptCount val="3"/>
                <c:pt idx="2" formatCode="#\ ##0.0">
                  <c:v>62022.5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740-4059-AF05-B29688F4D49F}"/>
            </c:ext>
          </c:extLst>
        </c:ser>
        <c:ser>
          <c:idx val="2"/>
          <c:order val="2"/>
          <c:tx>
            <c:strRef>
              <c:f>'[таблицы к итогам.xlsx]структура доходов'!$C$3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25"/>
          <c:cat>
            <c:strRef>
              <c:f>'[таблицы к итогам.xlsx]структура доходов'!$C$1:$C$3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'[таблицы к итогам.xlsx]структура доходов'!$D$3:$F$3</c:f>
              <c:numCache>
                <c:formatCode>General</c:formatCode>
                <c:ptCount val="3"/>
                <c:pt idx="2" formatCode="#\ ##0.0">
                  <c:v>141359.4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740-4059-AF05-B29688F4D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 sz="11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5227554081293"/>
          <c:y val="0.10137207891122595"/>
          <c:w val="0.83058781265721782"/>
          <c:h val="0.8092164728978303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32121074793708E-2"/>
          <c:y val="0.17145066799872052"/>
          <c:w val="0.97867881340413843"/>
          <c:h val="0.82854934544224912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876828849838819E-2"/>
          <c:y val="0.19347711028163489"/>
          <c:w val="0.92312317115016118"/>
          <c:h val="0.78221730096237974"/>
        </c:manualLayout>
      </c:layout>
      <c:pie3DChart>
        <c:varyColors val="1"/>
        <c:ser>
          <c:idx val="0"/>
          <c:order val="0"/>
          <c:explosion val="11"/>
          <c:dPt>
            <c:idx val="0"/>
            <c:bubble3D val="0"/>
            <c:spPr>
              <a:solidFill>
                <a:srgbClr val="9933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533A-44C2-BB5A-AE7F2514B710}"/>
              </c:ext>
            </c:extLst>
          </c:dPt>
          <c:dPt>
            <c:idx val="1"/>
            <c:bubble3D val="0"/>
            <c:explosion val="1"/>
            <c:spPr>
              <a:solidFill>
                <a:srgbClr val="00FF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533A-44C2-BB5A-AE7F2514B710}"/>
              </c:ext>
            </c:extLst>
          </c:dPt>
          <c:dPt>
            <c:idx val="2"/>
            <c:bubble3D val="0"/>
            <c:explosion val="23"/>
            <c:spPr>
              <a:solidFill>
                <a:srgbClr val="00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533A-44C2-BB5A-AE7F2514B710}"/>
              </c:ext>
            </c:extLst>
          </c:dPt>
          <c:dPt>
            <c:idx val="3"/>
            <c:bubble3D val="0"/>
            <c:spPr>
              <a:solidFill>
                <a:srgbClr val="FF3399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533A-44C2-BB5A-AE7F2514B710}"/>
              </c:ext>
            </c:extLst>
          </c:dPt>
          <c:dPt>
            <c:idx val="4"/>
            <c:bubble3D val="0"/>
            <c:explosion val="19"/>
            <c:spPr>
              <a:solidFill>
                <a:srgbClr val="00206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533A-44C2-BB5A-AE7F2514B710}"/>
              </c:ext>
            </c:extLst>
          </c:dPt>
          <c:dPt>
            <c:idx val="5"/>
            <c:bubble3D val="0"/>
            <c:explosion val="13"/>
            <c:spPr>
              <a:solidFill>
                <a:srgbClr val="99FF33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533A-44C2-BB5A-AE7F2514B710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533A-44C2-BB5A-AE7F2514B710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F-533A-44C2-BB5A-AE7F2514B710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3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3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1-533A-44C2-BB5A-AE7F2514B710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13-533A-44C2-BB5A-AE7F2514B710}"/>
              </c:ext>
            </c:extLst>
          </c:dPt>
          <c:dLbls>
            <c:dLbl>
              <c:idx val="0"/>
              <c:layout>
                <c:manualLayout>
                  <c:x val="-0.19856172146654566"/>
                  <c:y val="-0.1899800519095505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900">
                        <a:solidFill>
                          <a:schemeClr val="bg1"/>
                        </a:solidFill>
                      </a:rPr>
                      <a:t>Дотации на выравнивание бюджетной обеспеченности</a:t>
                    </a:r>
                  </a:p>
                  <a:p>
                    <a:pPr>
                      <a:defRPr sz="900">
                        <a:solidFill>
                          <a:schemeClr val="bg1"/>
                        </a:solidFill>
                      </a:defRPr>
                    </a:pPr>
                    <a:r>
                      <a:rPr lang="ru-RU" sz="900">
                        <a:solidFill>
                          <a:schemeClr val="bg1"/>
                        </a:solidFill>
                      </a:rPr>
                      <a:t>92 062,2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39142074992383"/>
                      <c:h val="0.180632112523301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33A-44C2-BB5A-AE7F2514B710}"/>
                </c:ext>
              </c:extLst>
            </c:dLbl>
            <c:dLbl>
              <c:idx val="1"/>
              <c:layout>
                <c:manualLayout>
                  <c:x val="5.34801493403586E-2"/>
                  <c:y val="0.24798936487257187"/>
                </c:manualLayout>
              </c:layout>
              <c:tx>
                <c:rich>
                  <a:bodyPr/>
                  <a:lstStyle/>
                  <a:p>
                    <a:r>
                      <a:rPr lang="ru-RU" sz="900"/>
                      <a:t>Прочие субсидии на формирование современной городской среды</a:t>
                    </a:r>
                  </a:p>
                  <a:p>
                    <a:r>
                      <a:rPr lang="ru-RU" sz="900"/>
                      <a:t>17 561,1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33A-44C2-BB5A-AE7F2514B710}"/>
                </c:ext>
              </c:extLst>
            </c:dLbl>
            <c:dLbl>
              <c:idx val="2"/>
              <c:layout>
                <c:manualLayout>
                  <c:x val="-2.2883643549193996E-3"/>
                  <c:y val="1.2257047954330628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900">
                        <a:solidFill>
                          <a:sysClr val="windowText" lastClr="000000"/>
                        </a:solidFill>
                      </a:rPr>
                      <a:t>Прочие субсидии</a:t>
                    </a:r>
                  </a:p>
                  <a:p>
                    <a:pPr>
                      <a:defRPr sz="900">
                        <a:solidFill>
                          <a:sysClr val="windowText" lastClr="000000"/>
                        </a:solidFill>
                      </a:defRPr>
                    </a:pPr>
                    <a:r>
                      <a:rPr lang="ru-RU" sz="900">
                        <a:solidFill>
                          <a:sysClr val="windowText" lastClr="000000"/>
                        </a:solidFill>
                      </a:rPr>
                      <a:t>52,0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33A-44C2-BB5A-AE7F2514B710}"/>
                </c:ext>
              </c:extLst>
            </c:dLbl>
            <c:dLbl>
              <c:idx val="3"/>
              <c:layout>
                <c:manualLayout>
                  <c:x val="8.631287599525389E-2"/>
                  <c:y val="-0.31479713473315835"/>
                </c:manualLayout>
              </c:layout>
              <c:tx>
                <c:rich>
                  <a:bodyPr/>
                  <a:lstStyle/>
                  <a:p>
                    <a:r>
                      <a:rPr lang="ru-RU" sz="900"/>
                      <a:t>Субвенции на осуществление ПВУ</a:t>
                    </a:r>
                  </a:p>
                  <a:p>
                    <a:r>
                      <a:rPr lang="ru-RU" sz="900"/>
                      <a:t>1 570,5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33A-44C2-BB5A-AE7F2514B710}"/>
                </c:ext>
              </c:extLst>
            </c:dLbl>
            <c:dLbl>
              <c:idx val="4"/>
              <c:layout>
                <c:manualLayout>
                  <c:x val="-4.0985134030644653E-3"/>
                  <c:y val="-0.11073632763777436"/>
                </c:manualLayout>
              </c:layout>
              <c:tx>
                <c:rich>
                  <a:bodyPr/>
                  <a:lstStyle/>
                  <a:p>
                    <a:r>
                      <a:rPr lang="ru-RU" sz="900"/>
                      <a:t>Межбюджетные</a:t>
                    </a:r>
                    <a:r>
                      <a:rPr lang="ru-RU" sz="900" baseline="0"/>
                      <a:t> трансфетры</a:t>
                    </a:r>
                  </a:p>
                  <a:p>
                    <a:r>
                      <a:rPr lang="ru-RU" sz="900" baseline="0"/>
                      <a:t>6 711,3</a:t>
                    </a:r>
                    <a:endParaRPr lang="ru-RU" sz="9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33A-44C2-BB5A-AE7F2514B710}"/>
                </c:ext>
              </c:extLst>
            </c:dLbl>
            <c:dLbl>
              <c:idx val="5"/>
              <c:layout>
                <c:manualLayout>
                  <c:x val="7.1000537357924262E-2"/>
                  <c:y val="-9.0816382327209094E-2"/>
                </c:manualLayout>
              </c:layout>
              <c:tx>
                <c:rich>
                  <a:bodyPr/>
                  <a:lstStyle/>
                  <a:p>
                    <a:r>
                      <a:rPr lang="ru-RU" sz="900"/>
                      <a:t>Прочие межбюджетные транферты</a:t>
                    </a:r>
                  </a:p>
                  <a:p>
                    <a:r>
                      <a:rPr lang="ru-RU" sz="900"/>
                      <a:t>23 402,3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33A-44C2-BB5A-AE7F2514B710}"/>
                </c:ext>
              </c:extLst>
            </c:dLbl>
            <c:dLbl>
              <c:idx val="6"/>
              <c:layout>
                <c:manualLayout>
                  <c:x val="0.13985636464593837"/>
                  <c:y val="7.2121309746029039E-2"/>
                </c:manualLayout>
              </c:layout>
              <c:tx>
                <c:rich>
                  <a:bodyPr/>
                  <a:lstStyle/>
                  <a:p>
                    <a:r>
                      <a:rPr lang="ru-RU" sz="600"/>
                      <a:t>Субсидии бюджетам городских поселений на реализацию программ формирования современной городской среды                                                                                                                           3 775,70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33A-44C2-BB5A-AE7F2514B710}"/>
                </c:ext>
              </c:extLst>
            </c:dLbl>
            <c:dLbl>
              <c:idx val="7"/>
              <c:layout>
                <c:manualLayout>
                  <c:x val="1.9488983960881983E-2"/>
                  <c:y val="-8.736683185359953E-2"/>
                </c:manualLayout>
              </c:layout>
              <c:tx>
                <c:rich>
                  <a:bodyPr/>
                  <a:lstStyle/>
                  <a:p>
                    <a:r>
                      <a:rPr lang="ru-RU" sz="600"/>
                      <a:t>Межбюджетные трансферты, передаваемые бюджетам городским поселениям из бюджета муниципального района                                     6 591,50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33A-44C2-BB5A-AE7F2514B710}"/>
                </c:ext>
              </c:extLst>
            </c:dLbl>
            <c:dLbl>
              <c:idx val="8"/>
              <c:layout>
                <c:manualLayout>
                  <c:x val="-9.9781780978035639E-2"/>
                  <c:y val="3.1339592166363818E-2"/>
                </c:manualLayout>
              </c:layout>
              <c:tx>
                <c:rich>
                  <a:bodyPr/>
                  <a:lstStyle/>
                  <a:p>
                    <a:r>
                      <a:rPr lang="ru-RU" sz="600"/>
                      <a:t>Прочие субсидии                                                                                                                      бюджетам городских поселений                          13 353,30</a:t>
                    </a:r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33A-44C2-BB5A-AE7F2514B710}"/>
                </c:ext>
              </c:extLst>
            </c:dLbl>
            <c:dLbl>
              <c:idx val="9"/>
              <c:layout>
                <c:manualLayout>
                  <c:x val="0.19902324233582477"/>
                  <c:y val="-0.26801760074108383"/>
                </c:manualLayout>
              </c:layout>
              <c:tx>
                <c:rich>
                  <a:bodyPr/>
                  <a:lstStyle/>
                  <a:p>
                    <a:r>
                      <a:rPr lang="ru-RU" sz="600"/>
                      <a:t>Дотации бюджетам городских поселений на выравнивание бюджетной обеспеченности  </a:t>
                    </a:r>
                  </a:p>
                  <a:p>
                    <a:r>
                      <a:rPr lang="ru-RU" sz="600"/>
                      <a:t>90 498,4</a:t>
                    </a:r>
                    <a:endParaRPr lang="ru-RU" sz="1000">
                      <a:latin typeface="Antique Olive Compact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33A-44C2-BB5A-AE7F2514B7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'[таблицы к итогам.xlsx]структура доходов'!$A$19:$G$24</c:f>
              <c:multiLvlStrCache>
                <c:ptCount val="6"/>
                <c:lvl>
                  <c:pt idx="0">
                    <c:v>92 062,2</c:v>
                  </c:pt>
                  <c:pt idx="1">
                    <c:v>17 561,1</c:v>
                  </c:pt>
                  <c:pt idx="2">
                    <c:v>52,0</c:v>
                  </c:pt>
                  <c:pt idx="3">
                    <c:v>1 570,5</c:v>
                  </c:pt>
                  <c:pt idx="4">
                    <c:v>6 711,3</c:v>
                  </c:pt>
                  <c:pt idx="5">
                    <c:v>23 402,3</c:v>
                  </c:pt>
                </c:lvl>
                <c:lvl>
                  <c:pt idx="0">
                    <c:v>Дотации на выравнивание бюджетной обеспеченности</c:v>
                  </c:pt>
                  <c:pt idx="1">
                    <c:v>Субсидии на реализацию программ формирования современной городской среды</c:v>
                  </c:pt>
                  <c:pt idx="2">
                    <c:v>Прочие субсидии бюджетам городских поселений</c:v>
                  </c:pt>
                  <c:pt idx="3">
                    <c:v>Субвенции на осуществление первичного воинского учета на территориях, где отсутствуют военные комиссариаты</c:v>
                  </c:pt>
                  <c:pt idx="4">
                    <c:v>Межбюджетные трансферты</c:v>
                  </c:pt>
                  <c:pt idx="5">
                    <c:v>Прочие межбюджетные трансферты</c:v>
                  </c:pt>
                </c:lvl>
              </c:multiLvlStrCache>
            </c:multiLvlStrRef>
          </c:cat>
          <c:val>
            <c:numRef>
              <c:f>'[таблицы к итогам.xlsx]структура доходов'!$G$19:$G$24</c:f>
              <c:numCache>
                <c:formatCode>#\ ##0.0</c:formatCode>
                <c:ptCount val="6"/>
                <c:pt idx="0">
                  <c:v>92062.2</c:v>
                </c:pt>
                <c:pt idx="1">
                  <c:v>17561.099999999999</c:v>
                </c:pt>
                <c:pt idx="2">
                  <c:v>52</c:v>
                </c:pt>
                <c:pt idx="3">
                  <c:v>1570.5</c:v>
                </c:pt>
                <c:pt idx="4">
                  <c:v>6711.3</c:v>
                </c:pt>
                <c:pt idx="5">
                  <c:v>23402.3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33A-44C2-BB5A-AE7F2514B7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26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163" cy="497125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7" y="1"/>
            <a:ext cx="2951163" cy="497125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2"/>
          </a:xfrm>
          <a:prstGeom prst="rect">
            <a:avLst/>
          </a:prstGeom>
        </p:spPr>
        <p:txBody>
          <a:bodyPr vert="horz" lIns="91412" tIns="45706" rIns="91412" bIns="4570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3"/>
            <a:ext cx="2951163" cy="497125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7" y="9443663"/>
            <a:ext cx="2951163" cy="497125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D7ED3-2496-4FBD-8B6A-E3881EA6048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40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Расходы на благоустройство городского поселения Излучинск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2022 год</a:t>
            </a:r>
            <a:endParaRPr lang="ru-RU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11375" y="4314242"/>
            <a:ext cx="8332314" cy="288032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Содержание детских и игровых площадок </a:t>
            </a:r>
            <a:r>
              <a:rPr lang="ru-RU" sz="1100" dirty="0"/>
              <a:t>пгт. </a:t>
            </a:r>
            <a:r>
              <a:rPr lang="ru-RU" sz="1100" dirty="0" smtClean="0"/>
              <a:t>Излучинск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647564" y="1636115"/>
            <a:ext cx="374441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64 594,7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 flipH="1">
            <a:off x="4675976" y="1636115"/>
            <a:ext cx="4096072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59 927,9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475656" y="1123675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652120" y="1082030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23200" y="3783587"/>
            <a:ext cx="8348848" cy="376722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Выполнение работ по </a:t>
            </a:r>
            <a:r>
              <a:rPr lang="ru-RU" sz="1100" dirty="0" smtClean="0"/>
              <a:t>благоустройству набережной реки </a:t>
            </a:r>
            <a:r>
              <a:rPr lang="ru-RU" sz="1100" dirty="0" err="1" smtClean="0"/>
              <a:t>Окуневка</a:t>
            </a:r>
            <a:r>
              <a:rPr lang="ru-RU" sz="1100" dirty="0" smtClean="0"/>
              <a:t> </a:t>
            </a:r>
            <a:r>
              <a:rPr lang="ru-RU" sz="1100" dirty="0" err="1" smtClean="0"/>
              <a:t>пгт</a:t>
            </a:r>
            <a:r>
              <a:rPr lang="ru-RU" sz="1100" dirty="0" smtClean="0"/>
              <a:t>. </a:t>
            </a:r>
            <a:r>
              <a:rPr lang="ru-RU" sz="1100" dirty="0" err="1" smtClean="0"/>
              <a:t>Излучинск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23200" y="3356992"/>
            <a:ext cx="8332314" cy="272663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Выполнение </a:t>
            </a:r>
            <a:r>
              <a:rPr lang="ru-RU" sz="1100" dirty="0"/>
              <a:t>работ по </a:t>
            </a:r>
            <a:r>
              <a:rPr lang="ru-RU" sz="1100" dirty="0" smtClean="0"/>
              <a:t>устройству пешеходных тротуаров 3 очередь </a:t>
            </a:r>
            <a:r>
              <a:rPr lang="ru-RU" sz="1100" dirty="0"/>
              <a:t>в пгт. Излучинск.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33237" y="2636912"/>
            <a:ext cx="8332314" cy="641541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Содержание </a:t>
            </a:r>
            <a:r>
              <a:rPr lang="ru-RU" sz="1100" dirty="0"/>
              <a:t>сетей уличного освещения с. Большетархово </a:t>
            </a:r>
            <a:r>
              <a:rPr lang="ru-RU" sz="1100" dirty="0" smtClean="0"/>
              <a:t>–  </a:t>
            </a:r>
            <a:r>
              <a:rPr lang="ru-RU" sz="1100" dirty="0"/>
              <a:t>74 светильника,  в пгт. Излучинск –  1090 светильников; техническое обслуживание и текущий ремонт электрических сетей и электрооборудования уличного освещения с. Большетархово, д. Соснина, </a:t>
            </a:r>
            <a:r>
              <a:rPr lang="ru-RU" sz="1100" dirty="0" smtClean="0"/>
              <a:t>            д</a:t>
            </a:r>
            <a:r>
              <a:rPr lang="ru-RU" sz="1100" dirty="0"/>
              <a:t>. Пасол; ремонт сетей уличного освещения по ул. Пионерная – 900 м.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33237" y="2276872"/>
            <a:ext cx="8338811" cy="288032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Содержание </a:t>
            </a:r>
            <a:r>
              <a:rPr lang="ru-RU" sz="1100" dirty="0"/>
              <a:t>внутриквартальных дорог и территорий – 76540,00 м². 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411375" y="5625766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 smtClean="0"/>
              <a:t>Техническое обслуживание электрического и сантехнического оборудования административного здания по ул. Набережной, 13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411375" y="5134396"/>
            <a:ext cx="8332314" cy="288032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Выполнение работ по отсыпке и планировке территории квартала ИЖС</a:t>
            </a:r>
          </a:p>
          <a:p>
            <a:r>
              <a:rPr lang="ru-RU" sz="1100" dirty="0" smtClean="0"/>
              <a:t> 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411375" y="4712885"/>
            <a:ext cx="8332314" cy="256349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Отлов </a:t>
            </a:r>
            <a:r>
              <a:rPr lang="ru-RU" sz="1100" dirty="0"/>
              <a:t>безнадзорных животных – </a:t>
            </a:r>
            <a:r>
              <a:rPr lang="ru-RU" sz="1100" dirty="0" smtClean="0"/>
              <a:t>153 гол.</a:t>
            </a:r>
            <a:endParaRPr lang="ru-RU" sz="1100" dirty="0"/>
          </a:p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7797552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культуру, кинематографию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Излучинск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год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99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47564" y="1864654"/>
            <a:ext cx="374441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12 199,4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flipH="1">
            <a:off x="4675976" y="1864654"/>
            <a:ext cx="4096072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12 123,1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259632" y="1375972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24128" y="1268760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2492896"/>
            <a:ext cx="8712968" cy="4176464"/>
          </a:xfrm>
          <a:prstGeom prst="round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>
                <a:solidFill>
                  <a:schemeClr val="tx1"/>
                </a:solidFill>
              </a:rPr>
              <a:t> </a:t>
            </a:r>
          </a:p>
          <a:p>
            <a:endParaRPr lang="ru-RU" sz="900" dirty="0" smtClean="0">
              <a:solidFill>
                <a:schemeClr val="tx1"/>
              </a:solidFill>
            </a:endParaRP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акция памяти «Блокадный хлеб»; окружная военно-патриотическая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киноакция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«Вальс», «Порох», «Блокада»; адресное чествование жительниц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награжденных знаком «Житель блокадного Ленинграда»; онлайн-акция «Память в наших сердцах»; патриотическая программа «Ленинград. Блокада. Подвиг.»;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«Музыка и портреты для любимых»; онлайн-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«Не женская работа»; акция «Любимые ветераны»; адресное поздравление участников ВОВ; вокальный проект «Голоса района»;  онлайн мастер – класс «Букет для любимой мамы»; онлайн Праздничная программа «Весенняя улыбка»; онлайн-трансляция художественного фильма;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поздравление сотрудников БУ «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Нижневартовская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районная больница», жительниц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Награждение жителей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праздничная программа, посвященная Дню поселка, Весны и Труда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азвлекательная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 «Наша родная сторонка»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спортивное мероприятие «Теннисный турнир»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акция «Рассвет Победы»; всероссийская акция «Георгиевская ленточка»; всероссийская акция «Вахта Памяти»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торжественная церемония возложения цветов к мемориалу «Слава героям»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акция «Бессмертный полк»; возложение цветов к памятнику героям, павшим в годы Великой Отечественной войны 1941–1945 годов «Вспомним всех поименно»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д. Соснина; всероссийская акция «Полевая кухня»; торжественное мероприятие «Победа Родина моей!»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праздничный обед с проведением концертной программы для ветеранов Великой Отечественной войны 1941–1945 годов с участием членов местной общественной организации ветеранов войны и труда, инвалидов и пенсионеров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адресные поздравления ветеранов Великой Отечественной войны 1941–1945 годов; международный проект «Рио-Рита – радость Победы»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всероссийская акция «Фонарики Победы»; праздничный салют, посвященный празднованию Дня Победы; фотовыставка «Помним и чтим»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трансляция кинопоказа «Красный призрак»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Шоу мыльных пузырей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танцевальный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зеркальными людьми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игровая программа «Солнышко на ладошки»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конкурс детского рисунка на асфальте «Детские мечты»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Выставочный проект «Роль России в мире»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всероссийская акция «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Триколор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всероссийская акция «Окна России»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всероссийский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«Я люблю Россию»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«Горжусь тобой, моя Россия»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трансляция фильма «Русь изначальная»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Участие во Всероссийской  акции «Свеча памяти»; торжественная церемония возложения цветов к мемориалу «Доблесть и Слава»; всероссийская минута молчания; участие во Всероссийской акции «Красная гвоздика»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вручение продуктовых наборов ветеранам Великой Отечественной войны 1941–1945 годов: час памяти «Тот самый первый день войны»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кинопоказы киноальманаха «Без срока давности непокоренные»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Парад семей в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конкурсная программа «Радуга семейных талантов»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Торжественное открытие мероприятий, посвященных Дню физкультурника; вручение награды администрации поселения в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Излдучинск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спортивная программа «Джунгли зовут»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 информации «Мы флагом Российским гордимся»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торжественное поднятие флагов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викторина «День знаний»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торжественные линейки, уроки знаний, посвященные началу нового учебного года;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акция «Капля жизни», тематическая выставка «Осторожно! Терроризм!», информационный час «День солидарности в борьбе с терроризмом»;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новогодних снежинок «Новогодняя фантазия», новогодний утренник для детей «Новогодние приключения»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Театрализованное открытие снежного городка и новогодней елки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новогодней игрушки «Новогодняя школа мастеров»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Развлекательная программа у новогодний елки, семейная программа «Наряд для елочки», новогодняя открытка поздравления (онлайн) с. </a:t>
            </a:r>
            <a:r>
              <a:rPr lang="ru-RU" sz="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284 677,1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275 181</a:t>
            </a:r>
            <a:r>
              <a:rPr lang="en-US" sz="4800" b="1" dirty="0" smtClean="0">
                <a:ln w="50800"/>
                <a:solidFill>
                  <a:schemeClr val="tx1"/>
                </a:solidFill>
              </a:rPr>
              <a:t>,</a:t>
            </a:r>
            <a:r>
              <a:rPr lang="ru-RU" sz="4800" b="1" dirty="0" smtClean="0">
                <a:ln w="50800"/>
                <a:solidFill>
                  <a:schemeClr val="tx1"/>
                </a:solidFill>
              </a:rPr>
              <a:t>5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9</a:t>
            </a:r>
            <a:r>
              <a:rPr lang="en-US" sz="4800" b="1" dirty="0" smtClean="0">
                <a:ln w="50800"/>
                <a:solidFill>
                  <a:schemeClr val="tx1"/>
                </a:solidFill>
              </a:rPr>
              <a:t> </a:t>
            </a:r>
            <a:r>
              <a:rPr lang="ru-RU" sz="4800" b="1" dirty="0" smtClean="0">
                <a:ln w="50800"/>
                <a:solidFill>
                  <a:schemeClr val="tx1"/>
                </a:solidFill>
              </a:rPr>
              <a:t>495</a:t>
            </a:r>
            <a:r>
              <a:rPr lang="en-US" sz="4800" b="1" dirty="0" smtClean="0">
                <a:ln w="50800"/>
                <a:solidFill>
                  <a:schemeClr val="tx1"/>
                </a:solidFill>
              </a:rPr>
              <a:t>,</a:t>
            </a:r>
            <a:r>
              <a:rPr lang="ru-RU" sz="4800" b="1" dirty="0" smtClean="0">
                <a:ln w="50800"/>
                <a:solidFill>
                  <a:schemeClr val="tx1"/>
                </a:solidFill>
              </a:rPr>
              <a:t>6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Профицит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2022 год 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за 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20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 год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0267853"/>
              </p:ext>
            </p:extLst>
          </p:nvPr>
        </p:nvGraphicFramePr>
        <p:xfrm>
          <a:off x="1047344" y="1196752"/>
          <a:ext cx="770112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налоговых поступлений в бюджет поселения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2022  год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677658" y="3686972"/>
            <a:ext cx="4608512" cy="576064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Доходы от уплаты акцизов</a:t>
            </a:r>
            <a:endParaRPr lang="ru-RU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77658" y="1415060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 на доходы физических лиц</a:t>
            </a:r>
            <a:endParaRPr lang="ru-RU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691952" y="2132856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Земельный налог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705676" y="2924944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 на имущество физических лиц</a:t>
            </a:r>
            <a:endParaRPr lang="ru-RU" b="1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677658" y="4437112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Транспортный налог</a:t>
            </a:r>
            <a:endParaRPr lang="ru-RU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691952" y="5229200"/>
            <a:ext cx="4608512" cy="720080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Единый сельскохозяйственный налог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69260" y="107852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97899" y="1521875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52 362,1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69260" y="1526930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47 306,7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69260" y="227577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ru-RU" b="1" dirty="0">
                <a:solidFill>
                  <a:schemeClr val="tx1"/>
                </a:solidFill>
              </a:rPr>
              <a:t>4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174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69260" y="2970069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480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253064" y="110691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62756" y="5425161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493,3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69260" y="458112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1 246,6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62756" y="3809264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3 366,7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97899" y="2276872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ru-RU" b="1" dirty="0" smtClean="0">
                <a:solidFill>
                  <a:schemeClr val="tx1"/>
                </a:solidFill>
              </a:rPr>
              <a:t>3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036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94653" y="2970069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9 832,8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294653" y="5418060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449,9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294653" y="458112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1 293,2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253064" y="3809264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4 320,9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7829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неналоговых поступлений в бюджет поселения за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 год 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702222" y="2647510"/>
            <a:ext cx="4608512" cy="576064"/>
          </a:xfrm>
          <a:prstGeom prst="rightArrow">
            <a:avLst>
              <a:gd name="adj1" fmla="val 50000"/>
              <a:gd name="adj2" fmla="val 15230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Доходы от </a:t>
            </a:r>
            <a:r>
              <a:rPr lang="ru-RU" sz="1200" b="1" dirty="0" smtClean="0">
                <a:solidFill>
                  <a:schemeClr val="tx1"/>
                </a:solidFill>
              </a:rPr>
              <a:t>продажи квартир, иного имущества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658992" y="1062773"/>
            <a:ext cx="4641472" cy="494019"/>
          </a:xfrm>
          <a:prstGeom prst="rightArrow">
            <a:avLst>
              <a:gd name="adj1" fmla="val 50000"/>
              <a:gd name="adj2" fmla="val 20437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Доходы, получаемые в виде арендной платы за земельные участки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23534" y="1508110"/>
            <a:ext cx="4576930" cy="541459"/>
          </a:xfrm>
          <a:prstGeom prst="rightArrow">
            <a:avLst>
              <a:gd name="adj1" fmla="val 50000"/>
              <a:gd name="adj2" fmla="val 19093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</a:rPr>
              <a:t>Доходы от сдачи в аренду имущества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702222" y="2049569"/>
            <a:ext cx="4591224" cy="494935"/>
          </a:xfrm>
          <a:prstGeom prst="rightArrow">
            <a:avLst>
              <a:gd name="adj1" fmla="val 50000"/>
              <a:gd name="adj2" fmla="val 17750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Доходы от продажи земельных участков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702222" y="3345775"/>
            <a:ext cx="4608512" cy="564961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Доходы, поступающие в порядке возмещения расходов, понесенных в связи с эксплуатацией имущества городских поселений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728933" y="4026823"/>
            <a:ext cx="4585703" cy="648072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Доходы от компенсации затрат бюджетов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06208" y="1167578"/>
            <a:ext cx="1274414" cy="29160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49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351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79446" y="1170927"/>
            <a:ext cx="1243446" cy="305067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47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02</a:t>
            </a:r>
            <a:r>
              <a:rPr lang="en-US" b="1" dirty="0" smtClean="0">
                <a:solidFill>
                  <a:schemeClr val="tx1"/>
                </a:solidFill>
              </a:rPr>
              <a:t>0,</a:t>
            </a:r>
            <a:r>
              <a:rPr lang="ru-RU" b="1" dirty="0" smtClean="0">
                <a:solidFill>
                  <a:schemeClr val="tx1"/>
                </a:solidFill>
              </a:rPr>
              <a:t>9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323416" y="2146665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706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25955" y="2778375"/>
            <a:ext cx="1224136" cy="252029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1 575,0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343080" y="493596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149,2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323416" y="4224845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481,0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323416" y="349928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594,7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754934" y="5456247"/>
            <a:ext cx="4559702" cy="792088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Прочие неналоговые доходы, невыясненные поступления, прочие поступления от денежных взысканий и штрафов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748632" y="4782327"/>
            <a:ext cx="4566004" cy="559296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Прочие поступления от использования имущества, находящегося в собственности городских поселений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5569260" y="884838"/>
            <a:ext cx="1368152" cy="355869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644571" y="166213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1 461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621958" y="2778377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1 273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644571" y="350224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735,1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614235" y="4224845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2 200,1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643827" y="217102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2 787,4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383701" y="5647077"/>
            <a:ext cx="1197909" cy="3434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3 613,5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325955" y="1652825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1 339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614235" y="4935961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73,6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5643826" y="5603458"/>
            <a:ext cx="1221577" cy="374847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1 191,6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5" name="Выноска со стрелкой вниз 34"/>
          <p:cNvSpPr/>
          <p:nvPr/>
        </p:nvSpPr>
        <p:spPr>
          <a:xfrm>
            <a:off x="7184478" y="884837"/>
            <a:ext cx="1368152" cy="355869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754934" y="6211020"/>
            <a:ext cx="4559702" cy="484632"/>
          </a:xfrm>
          <a:prstGeom prst="rightArrow">
            <a:avLst>
              <a:gd name="adj1" fmla="val 50000"/>
              <a:gd name="adj2" fmla="val 23795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Доходы от оказания платных  услуг (работ)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644571" y="632732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232,3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383702" y="6327322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211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безвозмездных поступлений в бюджет поселения за 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2022 год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55776" y="2348880"/>
            <a:ext cx="432048" cy="216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391988"/>
              </p:ext>
            </p:extLst>
          </p:nvPr>
        </p:nvGraphicFramePr>
        <p:xfrm>
          <a:off x="467544" y="1340768"/>
          <a:ext cx="8064896" cy="4643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394343"/>
              </p:ext>
            </p:extLst>
          </p:nvPr>
        </p:nvGraphicFramePr>
        <p:xfrm>
          <a:off x="179512" y="1124744"/>
          <a:ext cx="878497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7734577"/>
              </p:ext>
            </p:extLst>
          </p:nvPr>
        </p:nvGraphicFramePr>
        <p:xfrm>
          <a:off x="971600" y="1340768"/>
          <a:ext cx="7560840" cy="462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расходов бюджета поселения                               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2022 год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3162147" y="2717212"/>
            <a:ext cx="2528563" cy="2199156"/>
          </a:xfrm>
          <a:prstGeom prst="quadArrowCallout">
            <a:avLst/>
          </a:prstGeom>
          <a:solidFill>
            <a:srgbClr val="0000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Исполнено</a:t>
            </a:r>
            <a:endParaRPr lang="en-US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275 181,5 тыс</a:t>
            </a:r>
            <a:r>
              <a:rPr lang="ru-RU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 руб</a:t>
            </a:r>
            <a:r>
              <a:rPr lang="ru-RU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40151" y="3178630"/>
            <a:ext cx="3096345" cy="8531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экономика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31 292,7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6002" y="1574036"/>
            <a:ext cx="2595903" cy="118665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199,3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79273" y="1569498"/>
            <a:ext cx="2866604" cy="936104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85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860,2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8001" y="4113296"/>
            <a:ext cx="3033840" cy="89988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12 123,1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2167" y="2911358"/>
            <a:ext cx="2595903" cy="1000076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политика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534,8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40153" y="1569497"/>
            <a:ext cx="3096344" cy="1358075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деятельность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3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387,8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40152" y="4225271"/>
            <a:ext cx="3096344" cy="787905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хозяйство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140 144,8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1392588" y="5228420"/>
            <a:ext cx="3033840" cy="837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Образование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16,2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3" name="Скругленный прямоугольник 17"/>
          <p:cNvSpPr/>
          <p:nvPr/>
        </p:nvSpPr>
        <p:spPr>
          <a:xfrm>
            <a:off x="4572000" y="5228935"/>
            <a:ext cx="3096344" cy="837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1 622,6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Расходы на реализацию муниципальных 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 за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2022 год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</a:p>
        </p:txBody>
      </p:sp>
      <p:sp>
        <p:nvSpPr>
          <p:cNvPr id="3" name="Стрелка вверх 2"/>
          <p:cNvSpPr/>
          <p:nvPr/>
        </p:nvSpPr>
        <p:spPr>
          <a:xfrm>
            <a:off x="1619672" y="2780928"/>
            <a:ext cx="2592288" cy="3240360"/>
          </a:xfrm>
          <a:prstGeom prst="up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281 409,2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5364088" y="2780928"/>
            <a:ext cx="2592288" cy="324036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275 181,5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63688" y="1660612"/>
            <a:ext cx="2304256" cy="51244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08104" y="1636115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2233096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78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prstClr val="black"/>
                </a:solidFill>
              </a:rPr>
              <a:t>*с 2019 года в поселении реализуются </a:t>
            </a:r>
            <a:endParaRPr lang="ru-RU" sz="1100" b="1" dirty="0" smtClean="0">
              <a:solidFill>
                <a:prstClr val="black"/>
              </a:solidFill>
            </a:endParaRPr>
          </a:p>
          <a:p>
            <a:pPr algn="ctr">
              <a:defRPr sz="178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 smtClean="0">
                <a:solidFill>
                  <a:prstClr val="black"/>
                </a:solidFill>
              </a:rPr>
              <a:t>только </a:t>
            </a:r>
            <a:r>
              <a:rPr lang="ru-RU" sz="1100" b="1" dirty="0">
                <a:solidFill>
                  <a:prstClr val="black"/>
                </a:solidFill>
              </a:rPr>
              <a:t>муниципальные программы </a:t>
            </a:r>
            <a:endParaRPr lang="en-US" sz="11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6" y="4140671"/>
            <a:ext cx="4038321" cy="1866749"/>
          </a:xfrm>
          <a:prstGeom prst="roundRect">
            <a:avLst/>
          </a:prstGeom>
          <a:gradFill>
            <a:gsLst>
              <a:gs pos="0">
                <a:srgbClr val="FF0000"/>
              </a:gs>
              <a:gs pos="83899">
                <a:srgbClr val="66FF33"/>
              </a:gs>
              <a:gs pos="73030">
                <a:srgbClr val="FFFF00"/>
              </a:gs>
              <a:gs pos="42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Содержание в нормативном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Расходы дорожного фонда городского поселения Излучинск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з</a:t>
            </a:r>
            <a:r>
              <a:rPr lang="en-US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2022  год</a:t>
            </a:r>
            <a:endParaRPr lang="ru-RU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  <a:endParaRPr lang="ru-RU" sz="2000" b="1" dirty="0" smtClean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28 467,8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23286</TotalTime>
  <Words>1344</Words>
  <Application>Microsoft Office PowerPoint</Application>
  <PresentationFormat>Экран (4:3)</PresentationFormat>
  <Paragraphs>165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Antique Olive Compact</vt:lpstr>
      <vt:lpstr>Arial</vt:lpstr>
      <vt:lpstr>Calibri</vt:lpstr>
      <vt:lpstr>Times New Roman</vt:lpstr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2022  год (тыс. руб.) </vt:lpstr>
      <vt:lpstr>Структура неналоговых поступлений в бюджет поселения за 2022 год (тыс. руб.) </vt:lpstr>
      <vt:lpstr>Структура безвозмездных поступлений в бюджет поселения за  2022 год (тыс. руб.) </vt:lpstr>
      <vt:lpstr>Структура расходов бюджета поселения                                за 2022 год (тыс. руб.)</vt:lpstr>
      <vt:lpstr>Презентация PowerPoint</vt:lpstr>
      <vt:lpstr>Расходы дорожного фонда городского поселения Излучинск за 2022  год</vt:lpstr>
      <vt:lpstr>Расходы на благоустройство городского поселения Излучинск за 2022 год</vt:lpstr>
      <vt:lpstr>Расходы на культуру, кинематографию  городского поселения Излучинск   за 2022 год 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1</cp:lastModifiedBy>
  <cp:revision>784</cp:revision>
  <cp:lastPrinted>2023-03-03T12:14:15Z</cp:lastPrinted>
  <dcterms:created xsi:type="dcterms:W3CDTF">2012-01-27T08:52:51Z</dcterms:created>
  <dcterms:modified xsi:type="dcterms:W3CDTF">2023-03-03T12:25:27Z</dcterms:modified>
</cp:coreProperties>
</file>