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  <p:sldMasterId id="2147483838" r:id="rId2"/>
    <p:sldMasterId id="2147483852" r:id="rId3"/>
  </p:sldMasterIdLst>
  <p:notesMasterIdLst>
    <p:notesMasterId r:id="rId16"/>
  </p:notesMasterIdLst>
  <p:sldIdLst>
    <p:sldId id="267" r:id="rId4"/>
    <p:sldId id="257" r:id="rId5"/>
    <p:sldId id="258" r:id="rId6"/>
    <p:sldId id="259" r:id="rId7"/>
    <p:sldId id="280" r:id="rId8"/>
    <p:sldId id="269" r:id="rId9"/>
    <p:sldId id="277" r:id="rId10"/>
    <p:sldId id="278" r:id="rId11"/>
    <p:sldId id="265" r:id="rId12"/>
    <p:sldId id="264" r:id="rId13"/>
    <p:sldId id="271" r:id="rId14"/>
    <p:sldId id="268" r:id="rId15"/>
  </p:sldIdLst>
  <p:sldSz cx="9144000" cy="6858000" type="screen4x3"/>
  <p:notesSz cx="6810375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9933FF"/>
    <a:srgbClr val="9900FF"/>
    <a:srgbClr val="FFFFFF"/>
    <a:srgbClr val="0000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5" autoAdjust="0"/>
    <p:restoredTop sz="86462" autoAdjust="0"/>
  </p:normalViewPr>
  <p:slideViewPr>
    <p:cSldViewPr>
      <p:cViewPr varScale="1">
        <p:scale>
          <a:sx n="73" d="100"/>
          <a:sy n="73" d="100"/>
        </p:scale>
        <p:origin x="118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0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2%20&#1075;&#1086;&#1076;\&#1086;&#1090;&#1095;&#1077;&#1090;%20&#1079;&#1072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.60\OtdPlan\2021%20&#1075;&#1086;&#1076;\&#1086;&#1090;&#1095;&#1077;&#1090;%20&#1079;&#1072;%202021%20&#1075;&#1086;&#1076;\&#1041;&#1102;&#1076;&#1078;&#1077;&#1090;%20&#1076;&#1083;&#1103;%20&#1075;&#1088;&#1072;&#1078;&#1076;&#1072;&#1085;\&#1048;&#1090;&#1086;&#1075;&#1080;%20&#1079;&#1072;%20%202021%20&#1075;&#1086;&#1076;\&#1041;&#1102;&#1076;&#1078;&#1077;&#1090;%20&#1076;&#1083;&#1103;%20&#1075;&#1088;&#1072;&#1078;&#1076;&#1072;&#1085;\&#1090;&#1072;&#1073;&#1083;&#1080;&#1094;&#1099;%20&#1082;%20&#1080;&#1090;&#1086;&#1075;&#1072;&#1084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.60\OtdPlan\2022%20&#1075;&#1086;&#1076;\&#1086;&#1090;&#1095;&#1077;&#1090;%20&#1079;&#1072;%202022\&#1041;&#1102;&#1076;&#1078;&#1077;&#1090;%20&#1076;&#1083;&#1103;%20&#1075;&#1088;&#1072;&#1078;&#1076;&#1072;&#1085;\&#1054;&#1090;&#1095;&#1077;&#1090;\&#1090;&#1072;&#1073;&#1083;&#1080;&#1094;&#1099;%20&#1082;%20&#1080;&#1090;&#1086;&#1075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'[таблицы к итогам.xlsx]структура доходов'!$C$1</c:f>
              <c:strCache>
                <c:ptCount val="1"/>
                <c:pt idx="0">
                  <c:v>налоговые доходы</c:v>
                </c:pt>
              </c:strCache>
            </c:strRef>
          </c:tx>
          <c:explosion val="25"/>
          <c:dPt>
            <c:idx val="0"/>
            <c:bubble3D val="0"/>
            <c:explosion val="3"/>
            <c:extLst>
              <c:ext xmlns:c16="http://schemas.microsoft.com/office/drawing/2014/chart" uri="{C3380CC4-5D6E-409C-BE32-E72D297353CC}">
                <c16:uniqueId val="{00000001-0740-4059-AF05-B29688F4D49F}"/>
              </c:ext>
            </c:extLst>
          </c:dPt>
          <c:dPt>
            <c:idx val="1"/>
            <c:bubble3D val="0"/>
            <c:explosion val="3"/>
            <c:extLst>
              <c:ext xmlns:c16="http://schemas.microsoft.com/office/drawing/2014/chart" uri="{C3380CC4-5D6E-409C-BE32-E72D297353CC}">
                <c16:uniqueId val="{00000003-0740-4059-AF05-B29688F4D49F}"/>
              </c:ext>
            </c:extLst>
          </c:dPt>
          <c:dPt>
            <c:idx val="2"/>
            <c:bubble3D val="0"/>
            <c:explosion val="5"/>
            <c:extLst>
              <c:ext xmlns:c16="http://schemas.microsoft.com/office/drawing/2014/chart" uri="{C3380CC4-5D6E-409C-BE32-E72D297353CC}">
                <c16:uniqueId val="{00000005-0740-4059-AF05-B29688F4D49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доходов'!$F$1:$F$3</c:f>
              <c:numCache>
                <c:formatCode>#\ ##0.0</c:formatCode>
                <c:ptCount val="3"/>
                <c:pt idx="0">
                  <c:v>81295.199999999997</c:v>
                </c:pt>
                <c:pt idx="1">
                  <c:v>62022.5</c:v>
                </c:pt>
                <c:pt idx="2">
                  <c:v>141359.4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40-4059-AF05-B29688F4D49F}"/>
            </c:ext>
          </c:extLst>
        </c:ser>
        <c:ser>
          <c:idx val="1"/>
          <c:order val="1"/>
          <c:tx>
            <c:strRef>
              <c:f>'[таблицы к итогам.xlsx]структура доходов'!$C$2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explosion val="25"/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доходов'!$D$2:$F$2</c:f>
              <c:numCache>
                <c:formatCode>General</c:formatCode>
                <c:ptCount val="3"/>
                <c:pt idx="2" formatCode="#\ ##0.0">
                  <c:v>62022.5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40-4059-AF05-B29688F4D49F}"/>
            </c:ext>
          </c:extLst>
        </c:ser>
        <c:ser>
          <c:idx val="2"/>
          <c:order val="2"/>
          <c:tx>
            <c:strRef>
              <c:f>'[таблицы к итогам.xlsx]структура доходов'!$C$3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explosion val="25"/>
          <c:cat>
            <c:strRef>
              <c:f>'[таблицы к итогам.xlsx]структура доходов'!$C$1:$C$3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'[таблицы к итогам.xlsx]структура доходов'!$D$3:$F$3</c:f>
              <c:numCache>
                <c:formatCode>General</c:formatCode>
                <c:ptCount val="3"/>
                <c:pt idx="2" formatCode="#\ ##0.0">
                  <c:v>141359.4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40-4059-AF05-B29688F4D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11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675227554081293"/>
          <c:y val="0.10137207891122595"/>
          <c:w val="0.83058781265721782"/>
          <c:h val="0.80921647289783039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32121074793708E-2"/>
          <c:y val="0.17145066799872052"/>
          <c:w val="0.97867881340413843"/>
          <c:h val="0.82854934544224912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6876828849838819E-2"/>
          <c:y val="0.19347711028163489"/>
          <c:w val="0.92312317115016118"/>
          <c:h val="0.78221730096237974"/>
        </c:manualLayout>
      </c:layout>
      <c:pie3DChart>
        <c:varyColors val="1"/>
        <c:ser>
          <c:idx val="0"/>
          <c:order val="0"/>
          <c:explosion val="11"/>
          <c:dPt>
            <c:idx val="0"/>
            <c:bubble3D val="0"/>
            <c:spPr>
              <a:solidFill>
                <a:srgbClr val="9933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533A-44C2-BB5A-AE7F2514B710}"/>
              </c:ext>
            </c:extLst>
          </c:dPt>
          <c:dPt>
            <c:idx val="1"/>
            <c:bubble3D val="0"/>
            <c:explosion val="1"/>
            <c:spPr>
              <a:solidFill>
                <a:srgbClr val="00FFFF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533A-44C2-BB5A-AE7F2514B710}"/>
              </c:ext>
            </c:extLst>
          </c:dPt>
          <c:dPt>
            <c:idx val="2"/>
            <c:bubble3D val="0"/>
            <c:explosion val="23"/>
            <c:spPr>
              <a:solidFill>
                <a:srgbClr val="00FF0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533A-44C2-BB5A-AE7F2514B710}"/>
              </c:ext>
            </c:extLst>
          </c:dPt>
          <c:dPt>
            <c:idx val="3"/>
            <c:bubble3D val="0"/>
            <c:spPr>
              <a:solidFill>
                <a:srgbClr val="FF3399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7-533A-44C2-BB5A-AE7F2514B710}"/>
              </c:ext>
            </c:extLst>
          </c:dPt>
          <c:dPt>
            <c:idx val="4"/>
            <c:bubble3D val="0"/>
            <c:explosion val="19"/>
            <c:spPr>
              <a:solidFill>
                <a:srgbClr val="00206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9-533A-44C2-BB5A-AE7F2514B710}"/>
              </c:ext>
            </c:extLst>
          </c:dPt>
          <c:dPt>
            <c:idx val="5"/>
            <c:bubble3D val="0"/>
            <c:explosion val="13"/>
            <c:spPr>
              <a:solidFill>
                <a:srgbClr val="99FF33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B-533A-44C2-BB5A-AE7F2514B710}"/>
              </c:ext>
            </c:extLst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D-533A-44C2-BB5A-AE7F2514B710}"/>
              </c:ext>
            </c:extLst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F-533A-44C2-BB5A-AE7F2514B710}"/>
              </c:ext>
            </c:extLst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3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3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1-533A-44C2-BB5A-AE7F2514B710}"/>
              </c:ext>
            </c:extLst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4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4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13-533A-44C2-BB5A-AE7F2514B710}"/>
              </c:ext>
            </c:extLst>
          </c:dPt>
          <c:dLbls>
            <c:dLbl>
              <c:idx val="0"/>
              <c:layout>
                <c:manualLayout>
                  <c:x val="-0.19856172146654566"/>
                  <c:y val="-0.1899800519095505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900">
                        <a:solidFill>
                          <a:schemeClr val="bg1"/>
                        </a:solidFill>
                      </a:rPr>
                      <a:t>Дотации на выравнивание бюджетной обеспеченности</a:t>
                    </a:r>
                  </a:p>
                  <a:p>
                    <a:pPr>
                      <a:defRPr sz="900">
                        <a:solidFill>
                          <a:schemeClr val="bg1"/>
                        </a:solidFill>
                      </a:defRPr>
                    </a:pPr>
                    <a:r>
                      <a:rPr lang="ru-RU" sz="900">
                        <a:solidFill>
                          <a:schemeClr val="bg1"/>
                        </a:solidFill>
                      </a:rPr>
                      <a:t>92 062,2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839142074992383"/>
                      <c:h val="0.180632112523301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33A-44C2-BB5A-AE7F2514B710}"/>
                </c:ext>
              </c:extLst>
            </c:dLbl>
            <c:dLbl>
              <c:idx val="1"/>
              <c:layout>
                <c:manualLayout>
                  <c:x val="5.34801493403586E-2"/>
                  <c:y val="0.24798936487257187"/>
                </c:manualLayout>
              </c:layout>
              <c:tx>
                <c:rich>
                  <a:bodyPr/>
                  <a:lstStyle/>
                  <a:p>
                    <a:r>
                      <a:rPr lang="ru-RU" sz="900"/>
                      <a:t>Прочие субсидии на формирование современной городской среды</a:t>
                    </a:r>
                  </a:p>
                  <a:p>
                    <a:r>
                      <a:rPr lang="ru-RU" sz="900"/>
                      <a:t>17 561,1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33A-44C2-BB5A-AE7F2514B710}"/>
                </c:ext>
              </c:extLst>
            </c:dLbl>
            <c:dLbl>
              <c:idx val="2"/>
              <c:layout>
                <c:manualLayout>
                  <c:x val="-2.2883643549193996E-3"/>
                  <c:y val="1.2257047954330628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900" b="0" i="0" u="none" strike="noStrike" kern="1200" baseline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900">
                        <a:solidFill>
                          <a:sysClr val="windowText" lastClr="000000"/>
                        </a:solidFill>
                      </a:rPr>
                      <a:t>Прочие субсидии</a:t>
                    </a:r>
                  </a:p>
                  <a:p>
                    <a:pPr>
                      <a:defRPr sz="900">
                        <a:solidFill>
                          <a:sysClr val="windowText" lastClr="000000"/>
                        </a:solidFill>
                      </a:defRPr>
                    </a:pPr>
                    <a:r>
                      <a:rPr lang="ru-RU" sz="900">
                        <a:solidFill>
                          <a:sysClr val="windowText" lastClr="000000"/>
                        </a:solidFill>
                      </a:rPr>
                      <a:t>52,0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33A-44C2-BB5A-AE7F2514B710}"/>
                </c:ext>
              </c:extLst>
            </c:dLbl>
            <c:dLbl>
              <c:idx val="3"/>
              <c:layout>
                <c:manualLayout>
                  <c:x val="8.631287599525389E-2"/>
                  <c:y val="-0.31479713473315835"/>
                </c:manualLayout>
              </c:layout>
              <c:tx>
                <c:rich>
                  <a:bodyPr/>
                  <a:lstStyle/>
                  <a:p>
                    <a:r>
                      <a:rPr lang="ru-RU" sz="900"/>
                      <a:t>Субвенции на осуществление ПВУ</a:t>
                    </a:r>
                  </a:p>
                  <a:p>
                    <a:r>
                      <a:rPr lang="ru-RU" sz="900"/>
                      <a:t>1 570,5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33A-44C2-BB5A-AE7F2514B710}"/>
                </c:ext>
              </c:extLst>
            </c:dLbl>
            <c:dLbl>
              <c:idx val="4"/>
              <c:layout>
                <c:manualLayout>
                  <c:x val="-4.0985134030644653E-3"/>
                  <c:y val="-0.11073632763777436"/>
                </c:manualLayout>
              </c:layout>
              <c:tx>
                <c:rich>
                  <a:bodyPr/>
                  <a:lstStyle/>
                  <a:p>
                    <a:r>
                      <a:rPr lang="ru-RU" sz="900"/>
                      <a:t>Межбюджетные</a:t>
                    </a:r>
                    <a:r>
                      <a:rPr lang="ru-RU" sz="900" baseline="0"/>
                      <a:t> трансфетры</a:t>
                    </a:r>
                  </a:p>
                  <a:p>
                    <a:r>
                      <a:rPr lang="ru-RU" sz="900" baseline="0"/>
                      <a:t>6 711,3</a:t>
                    </a:r>
                    <a:endParaRPr lang="ru-RU" sz="9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533A-44C2-BB5A-AE7F2514B710}"/>
                </c:ext>
              </c:extLst>
            </c:dLbl>
            <c:dLbl>
              <c:idx val="5"/>
              <c:layout>
                <c:manualLayout>
                  <c:x val="7.1000537357924262E-2"/>
                  <c:y val="-9.0816382327209094E-2"/>
                </c:manualLayout>
              </c:layout>
              <c:tx>
                <c:rich>
                  <a:bodyPr/>
                  <a:lstStyle/>
                  <a:p>
                    <a:r>
                      <a:rPr lang="ru-RU" sz="900"/>
                      <a:t>Прочие межбюджетные транферты</a:t>
                    </a:r>
                  </a:p>
                  <a:p>
                    <a:r>
                      <a:rPr lang="ru-RU" sz="900"/>
                      <a:t>23 402,3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533A-44C2-BB5A-AE7F2514B710}"/>
                </c:ext>
              </c:extLst>
            </c:dLbl>
            <c:dLbl>
              <c:idx val="6"/>
              <c:layout>
                <c:manualLayout>
                  <c:x val="0.13985636464593837"/>
                  <c:y val="7.2121309746029039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Субсидии бюджетам городских поселений на реализацию программ формирования современной городской среды                                                                                                                           3 775,70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33A-44C2-BB5A-AE7F2514B710}"/>
                </c:ext>
              </c:extLst>
            </c:dLbl>
            <c:dLbl>
              <c:idx val="7"/>
              <c:layout>
                <c:manualLayout>
                  <c:x val="1.9488983960881983E-2"/>
                  <c:y val="-8.736683185359953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Межбюджетные трансферты, передаваемые бюджетам городским поселениям из бюджета муниципального района                                     6 591,50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33A-44C2-BB5A-AE7F2514B710}"/>
                </c:ext>
              </c:extLst>
            </c:dLbl>
            <c:dLbl>
              <c:idx val="8"/>
              <c:layout>
                <c:manualLayout>
                  <c:x val="-9.9781780978035639E-2"/>
                  <c:y val="3.1339592166363818E-2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Прочие субсидии                                                                                                                      бюджетам городских поселений                          13 353,30</a:t>
                    </a:r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33A-44C2-BB5A-AE7F2514B710}"/>
                </c:ext>
              </c:extLst>
            </c:dLbl>
            <c:dLbl>
              <c:idx val="9"/>
              <c:layout>
                <c:manualLayout>
                  <c:x val="0.19902324233582477"/>
                  <c:y val="-0.26801760074108383"/>
                </c:manualLayout>
              </c:layout>
              <c:tx>
                <c:rich>
                  <a:bodyPr/>
                  <a:lstStyle/>
                  <a:p>
                    <a:r>
                      <a:rPr lang="ru-RU" sz="600"/>
                      <a:t>Дотации бюджетам городских поселений на выравнивание бюджетной обеспеченности  </a:t>
                    </a:r>
                  </a:p>
                  <a:p>
                    <a:r>
                      <a:rPr lang="ru-RU" sz="600"/>
                      <a:t>90 498,4</a:t>
                    </a:r>
                    <a:endParaRPr lang="ru-RU" sz="1000">
                      <a:latin typeface="Antique Olive Compact" pitchFamily="34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33A-44C2-BB5A-AE7F2514B7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'[таблицы к итогам.xlsx]структура доходов'!$A$19:$G$24</c:f>
              <c:multiLvlStrCache>
                <c:ptCount val="6"/>
                <c:lvl>
                  <c:pt idx="0">
                    <c:v>92 062,2</c:v>
                  </c:pt>
                  <c:pt idx="1">
                    <c:v>17 561,1</c:v>
                  </c:pt>
                  <c:pt idx="2">
                    <c:v>52,0</c:v>
                  </c:pt>
                  <c:pt idx="3">
                    <c:v>1 570,5</c:v>
                  </c:pt>
                  <c:pt idx="4">
                    <c:v>6 711,3</c:v>
                  </c:pt>
                  <c:pt idx="5">
                    <c:v>23 402,3</c:v>
                  </c:pt>
                </c:lvl>
                <c:lvl>
                  <c:pt idx="0">
                    <c:v>Дотации на выравнивание бюджетной обеспеченности</c:v>
                  </c:pt>
                  <c:pt idx="1">
                    <c:v>Субсидии на реализацию программ формирования современной городской среды</c:v>
                  </c:pt>
                  <c:pt idx="2">
                    <c:v>Прочие субсидии бюджетам городских поселений</c:v>
                  </c:pt>
                  <c:pt idx="3">
                    <c:v>Субвенции на осуществление первичного воинского учета на территориях, где отсутствуют военные комиссариаты</c:v>
                  </c:pt>
                  <c:pt idx="4">
                    <c:v>Межбюджетные трансферты</c:v>
                  </c:pt>
                  <c:pt idx="5">
                    <c:v>Прочие межбюджетные трансферты</c:v>
                  </c:pt>
                </c:lvl>
              </c:multiLvlStrCache>
            </c:multiLvlStrRef>
          </c:cat>
          <c:val>
            <c:numRef>
              <c:f>'[таблицы к итогам.xlsx]структура доходов'!$G$19:$G$24</c:f>
              <c:numCache>
                <c:formatCode>#\ ##0.0</c:formatCode>
                <c:ptCount val="6"/>
                <c:pt idx="0">
                  <c:v>92062.2</c:v>
                </c:pt>
                <c:pt idx="1">
                  <c:v>17561.099999999999</c:v>
                </c:pt>
                <c:pt idx="2">
                  <c:v>52</c:v>
                </c:pt>
                <c:pt idx="3">
                  <c:v>1570.5</c:v>
                </c:pt>
                <c:pt idx="4">
                  <c:v>6711.3</c:v>
                </c:pt>
                <c:pt idx="5">
                  <c:v>23402.3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533A-44C2-BB5A-AE7F2514B7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3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3">
      <a:schemeClr val="dk1"/>
    </cs:effectRef>
    <cs:fontRef idx="minor">
      <a:schemeClr val="tx1"/>
    </cs:fontRef>
  </cs:dataPoint3D>
  <cs:dataPointLine>
    <cs:lnRef idx="1">
      <cs:styleClr val="auto"/>
    </cs:lnRef>
    <cs:lineWidthScale>7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3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3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3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37" y="1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1139C4F-543A-44BB-84C7-0447BFD2B2A8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6" rIns="91412" bIns="4570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2"/>
          </a:xfrm>
          <a:prstGeom prst="rect">
            <a:avLst/>
          </a:prstGeom>
        </p:spPr>
        <p:txBody>
          <a:bodyPr vert="horz" lIns="91412" tIns="45706" rIns="91412" bIns="45706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37" y="9443663"/>
            <a:ext cx="2951163" cy="497125"/>
          </a:xfrm>
          <a:prstGeom prst="rect">
            <a:avLst/>
          </a:prstGeom>
        </p:spPr>
        <p:txBody>
          <a:bodyPr vert="horz" lIns="91412" tIns="45706" rIns="91412" bIns="4570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B5D7ED3-2496-4FBD-8B6A-E3881EA604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494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5D7ED3-2496-4FBD-8B6A-E3881EA6048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40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2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" name="Picture 5" descr="C:\Users\User\Desktop\герб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9388" y="309563"/>
            <a:ext cx="1165225" cy="163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1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BAD4B-5F03-45CE-B476-8034729B974D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54821-2722-4B51-9629-F094204D1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5F70-38BC-4F20-86E9-51984ADEA290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A073C-D02F-4D66-AC8F-ADC9D08C98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F24EE-1CC0-44F9-9E84-50E4A75DA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12EB2-0CD0-498D-A097-41D0BC3268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CE736-1811-480F-9FF3-439E35516306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433C-E37D-42F8-8C93-CB06B88A8A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7"/>
          <p:cNvSpPr txBox="1"/>
          <p:nvPr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Прямоугольник 8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" name="Picture 5" descr="C:\Users\User\Desktop\герб.gif"/>
          <p:cNvPicPr>
            <a:picLocks noChangeAspect="1" noChangeArrowheads="1"/>
          </p:cNvPicPr>
          <p:nvPr/>
        </p:nvPicPr>
        <p:blipFill>
          <a:blip r:embed="rId3" cstate="print">
            <a:extLst/>
          </a:blip>
          <a:srcRect/>
          <a:stretch>
            <a:fillRect/>
          </a:stretch>
        </p:blipFill>
        <p:spPr bwMode="auto">
          <a:xfrm>
            <a:off x="4116868" y="707723"/>
            <a:ext cx="910261" cy="1278360"/>
          </a:xfrm>
          <a:prstGeom prst="rect">
            <a:avLst/>
          </a:prstGeom>
          <a:noFill/>
          <a:effectLst>
            <a:glow rad="101600">
              <a:schemeClr val="accent1">
                <a:satMod val="175000"/>
                <a:alpha val="40000"/>
              </a:schemeClr>
            </a:glow>
          </a:effectLst>
          <a:extLst/>
        </p:spPr>
      </p:pic>
      <p:sp>
        <p:nvSpPr>
          <p:cNvPr id="8" name="Прямоугольник 10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reflection blurRad="6350" stA="50000" endA="300" endPos="90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005263"/>
            <a:ext cx="9144000" cy="285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12"/>
          <p:cNvSpPr txBox="1"/>
          <p:nvPr userDrawn="1"/>
        </p:nvSpPr>
        <p:spPr>
          <a:xfrm>
            <a:off x="1115616" y="2129954"/>
            <a:ext cx="6912768" cy="1573197"/>
          </a:xfrm>
          <a:prstGeom prst="roundRect">
            <a:avLst/>
          </a:prstGeom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Отчет о работе администрации городского поселения </a:t>
            </a:r>
            <a:r>
              <a:rPr lang="ru-RU" sz="3200" b="1" kern="1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Излучинск</a:t>
            </a: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</a:t>
            </a: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kern="1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за 2011 год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1AF87-CC84-4A17-B908-1DB2B373E8FC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C7B37-3A22-45DD-910B-D04C6E150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6DD21-FC7E-4C5E-BF69-0CB2775D6C54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41F94-2FC8-4F8D-A871-231AC0091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02E2E-4824-4707-84B0-3D58B07AB81B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D8C80-ACC6-4945-A357-09D6D50CB1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77694-E1A1-4348-B389-2770C4A8AF61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E631B-5C50-43D1-ACE8-1A1D858F42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8468D-0949-446F-B625-1D7C2A0F8AFC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72C996-1594-4268-A1E3-1DCEF1EAF7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0D160-AF1A-4030-B2BE-19F264A48B1B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58B4E-0140-40F6-8A04-26CB3E1DA6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92967" y="260648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912" y="116632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sz="2800"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62ED8-36C4-4664-8D9A-D397A710F606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2E97B-D496-42B6-BB1D-1E0EDEA6F5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A32A7-A698-4602-8751-66BB97165D66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ED74A-5D52-4F01-9729-DA012BA3D4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2F95-81B5-4B03-A061-62B503931182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C993D-8DF3-4B0A-A895-F2E22E16AC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0538C-4E66-4AF3-8B71-09B0F0CF2307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9F519-DA7F-4A3F-B199-B9C3EE1C3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D0420-F1CC-4D7A-AAC9-CBC94E28A624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EECA5-B015-4137-96B4-32970B2ECB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57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882C-FEEE-4043-82A0-E167AB2B3CF2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CC39-47C0-474D-9CE3-01A9112F19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0813"/>
            <a:ext cx="8229600" cy="5635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5248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900113"/>
            <a:ext cx="4038600" cy="25479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600450"/>
            <a:ext cx="4038600" cy="25479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544A0-F326-4A6F-B5FF-C8C816303875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D779-9831-43DC-B702-149AA94ED2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88913"/>
            <a:ext cx="863600" cy="114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7FF908-CD46-4486-B04C-01A9B181F2F7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681E1-3F53-4A86-9502-7F3D787C0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59E85-674F-49AF-9F04-A3906B11B7B3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E5973-1DEE-4742-A512-73432D2E8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24340-89C3-419E-A43F-C5D36FB32336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5189-5463-4E6F-842E-B9FF2E0E67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DBAB6-6A5D-4960-896C-70F9E3CE2FF8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B11DE-F5AB-4945-B873-25653685E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23763" y="20037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E3B5A-B217-4636-A121-26BDABE44DA6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20A29-B3D6-4B9B-BABA-2F436D2B4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784FB-9CFF-41A3-AF3B-2898749A4B87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14D18-D3ED-4319-9946-60E6DFC79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7E961-6E03-4F72-82C5-6816B15B8308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B70CD-7DAC-48C6-9E7C-AB2FBA62C3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1BDF8-259D-4230-B6EE-61E70D75402E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26B36-C430-4E1F-A4F0-C040FBE466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B6475-950C-4661-B520-112F542189A4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27048-61B7-4A45-AA19-275EABB17A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BA88A-D5E2-44A3-9534-BD59AA350D9F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2BCB6-9DF1-4EF2-A9D5-7994D4AC19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F6992-EA70-421F-A806-566B5887DCBE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697C4-9625-4473-8137-4FCFFF5558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0F68C-08D8-48D2-858D-E0F7CC09A231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5499-F0CF-4291-A74F-F05E01CCE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7F12D-460B-4604-9401-934846387690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8BADB-2B4B-4AD6-9EAC-F991643609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A7019-6DDB-4D8D-AC4A-6CD876EC01A7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188FA-CD67-4E5A-81BE-ED9CFB8702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65F31-323E-4FEC-AABB-002854E17A3C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9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6FE7-D568-4FC4-AAAC-E506F7BC11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725544" cy="620688"/>
          </a:xfrm>
          <a:prstGeom prst="rect">
            <a:avLst/>
          </a:prstGeom>
        </p:spPr>
        <p:txBody>
          <a:bodyPr/>
          <a:lstStyle>
            <a:lvl1pPr>
              <a:defRPr b="1" cap="none" spc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128C7-8385-4A22-A7BF-A9EE8513A1EE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3749D-B985-454A-8F4C-65BD9EC36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D439D-50FC-4124-A9B9-E4A602607501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57478-6EB4-4E8E-A8FB-E42A962DFF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95567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44624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9FD6D-5C8C-4DAB-9D13-AA81D7999684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A2DEB-7B41-4F90-B849-7A40B4AEE5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07505" y="188640"/>
            <a:ext cx="864096" cy="1145201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8597" y="38010"/>
            <a:ext cx="1008111" cy="1336067"/>
          </a:xfrm>
          <a:prstGeom prst="rect">
            <a:avLst/>
          </a:prstGeom>
          <a:ln>
            <a:noFill/>
          </a:ln>
          <a:effectLst>
            <a:softEdge rad="112500"/>
          </a:effectLst>
          <a:ex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FC0B6-6AAD-4B82-B4D6-CC8540AA9B6C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8E667-25BC-4D65-8473-EE169470D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13A42E-9FF0-4E72-B168-602015585071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C20879-80AC-40C7-B54C-AE8E72216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031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  <p:sldLayoutId id="2147483901" r:id="rId12"/>
    <p:sldLayoutId id="2147483902" r:id="rId13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4AFAD6-45D4-4F00-A9AA-FB62AA63F8AC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ABBA37-68DC-48E4-B626-56550C8142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0" y="0"/>
            <a:ext cx="9144000" cy="6207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15367" name="Picture 3" descr="C:\Users\User\Desktop\1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5805488"/>
            <a:ext cx="91440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969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F5D98D-5823-4FAC-BE6A-26E6DBA2230A}" type="datetimeFigureOut">
              <a:rPr lang="ru-RU"/>
              <a:pPr>
                <a:defRPr/>
              </a:pPr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A2FF98-91E2-403F-B5D6-7C3AB943A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88" r:id="rId2"/>
    <p:sldLayoutId id="2147483887" r:id="rId3"/>
    <p:sldLayoutId id="2147483886" r:id="rId4"/>
    <p:sldLayoutId id="2147483885" r:id="rId5"/>
    <p:sldLayoutId id="2147483884" r:id="rId6"/>
    <p:sldLayoutId id="2147483883" r:id="rId7"/>
    <p:sldLayoutId id="2147483882" r:id="rId8"/>
    <p:sldLayoutId id="2147483881" r:id="rId9"/>
    <p:sldLayoutId id="2147483880" r:id="rId10"/>
    <p:sldLayoutId id="2147483879" r:id="rId11"/>
  </p:sldLayoutIdLst>
  <p:transition spd="slow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5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61241" y="1628800"/>
            <a:ext cx="6984776" cy="2800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городского поселения Излучинск </a:t>
            </a:r>
            <a:endParaRPr lang="en-US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4"/>
          <p:cNvSpPr>
            <a:spLocks noGrp="1"/>
          </p:cNvSpPr>
          <p:nvPr>
            <p:ph type="title"/>
          </p:nvPr>
        </p:nvSpPr>
        <p:spPr>
          <a:xfrm>
            <a:off x="806896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на благоустройство городского поселения Излучинск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2022 год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11375" y="4314242"/>
            <a:ext cx="8332314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детских и игровых площадок </a:t>
            </a:r>
            <a:r>
              <a:rPr lang="ru-RU" sz="1100" dirty="0"/>
              <a:t>пгт. </a:t>
            </a:r>
            <a:r>
              <a:rPr lang="ru-RU" sz="1100" dirty="0" smtClean="0"/>
              <a:t>Излучинск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3" name="Стрелка вправо 2"/>
          <p:cNvSpPr/>
          <p:nvPr/>
        </p:nvSpPr>
        <p:spPr>
          <a:xfrm>
            <a:off x="647564" y="1636115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64 594,7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 flipH="1">
            <a:off x="4675976" y="1636115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59 927,9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475656" y="112367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5652120" y="108203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23200" y="3783587"/>
            <a:ext cx="8348848" cy="37672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/>
              <a:t>Выполнение работ по </a:t>
            </a:r>
            <a:r>
              <a:rPr lang="ru-RU" sz="1100" dirty="0" smtClean="0"/>
              <a:t>благоустройству набережной реки </a:t>
            </a:r>
            <a:r>
              <a:rPr lang="ru-RU" sz="1100" dirty="0" err="1" smtClean="0"/>
              <a:t>Окуневка</a:t>
            </a:r>
            <a:r>
              <a:rPr lang="ru-RU" sz="1100" dirty="0" smtClean="0"/>
              <a:t> </a:t>
            </a:r>
            <a:r>
              <a:rPr lang="ru-RU" sz="1100" dirty="0" err="1" smtClean="0"/>
              <a:t>пгт</a:t>
            </a:r>
            <a:r>
              <a:rPr lang="ru-RU" sz="1100" dirty="0" smtClean="0"/>
              <a:t>. </a:t>
            </a:r>
            <a:r>
              <a:rPr lang="ru-RU" sz="1100" dirty="0" err="1" smtClean="0"/>
              <a:t>Излучинск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423200" y="3356992"/>
            <a:ext cx="8332314" cy="272663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Выполнение </a:t>
            </a:r>
            <a:r>
              <a:rPr lang="ru-RU" sz="1100" dirty="0"/>
              <a:t>работ по </a:t>
            </a:r>
            <a:r>
              <a:rPr lang="ru-RU" sz="1100" dirty="0" smtClean="0"/>
              <a:t>устройству пешеходных тротуаров 3 очередь </a:t>
            </a:r>
            <a:r>
              <a:rPr lang="ru-RU" sz="1100" dirty="0"/>
              <a:t>в пгт. Излучинск.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3237" y="2636912"/>
            <a:ext cx="8332314" cy="641541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Содержание </a:t>
            </a:r>
            <a:r>
              <a:rPr lang="ru-RU" sz="1100" dirty="0"/>
              <a:t>сетей уличного освещения с. Большетархово </a:t>
            </a:r>
            <a:r>
              <a:rPr lang="ru-RU" sz="1100" dirty="0" smtClean="0"/>
              <a:t>–  </a:t>
            </a:r>
            <a:r>
              <a:rPr lang="ru-RU" sz="1100" dirty="0"/>
              <a:t>74 светильника,  в пгт. Излучинск –  1090 светильников; техническое обслуживание и текущий ремонт электрических сетей и электрооборудования уличного освещения с. Большетархово, д. Соснина, </a:t>
            </a:r>
            <a:r>
              <a:rPr lang="ru-RU" sz="1100" dirty="0" smtClean="0"/>
              <a:t>            д</a:t>
            </a:r>
            <a:r>
              <a:rPr lang="ru-RU" sz="1100" dirty="0"/>
              <a:t>. Пасол; ремонт сетей уличного освещения по ул. Пионерная – 900 м.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33237" y="2276872"/>
            <a:ext cx="8338811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100" dirty="0" smtClean="0"/>
              <a:t>Содержание </a:t>
            </a:r>
            <a:r>
              <a:rPr lang="ru-RU" sz="1100" dirty="0"/>
              <a:t>внутриквартальных дорог и территорий – 76540,00 м². 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с двумя скругленными противолежащими углами 15"/>
          <p:cNvSpPr/>
          <p:nvPr/>
        </p:nvSpPr>
        <p:spPr>
          <a:xfrm>
            <a:off x="411375" y="5625766"/>
            <a:ext cx="8332314" cy="320770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100" dirty="0" smtClean="0"/>
              <a:t>Техническое обслуживание электрического и сантехнического оборудования административного здания по ул. Набережной, 13</a:t>
            </a: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11375" y="5134396"/>
            <a:ext cx="8332314" cy="288032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Выполнение работ по отсыпке и планировке территории квартала ИЖС</a:t>
            </a:r>
          </a:p>
          <a:p>
            <a:r>
              <a:rPr lang="ru-RU" sz="1100" dirty="0" smtClean="0"/>
              <a:t> </a:t>
            </a:r>
          </a:p>
          <a:p>
            <a:pPr algn="just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11375" y="4712885"/>
            <a:ext cx="8332314" cy="256349"/>
          </a:xfrm>
          <a:prstGeom prst="round2Diag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 sz="1100" dirty="0" smtClean="0"/>
          </a:p>
          <a:p>
            <a:pPr algn="ctr"/>
            <a:r>
              <a:rPr lang="ru-RU" sz="1100" dirty="0" smtClean="0"/>
              <a:t>Отлов </a:t>
            </a:r>
            <a:r>
              <a:rPr lang="ru-RU" sz="1100" dirty="0"/>
              <a:t>безнадзорных животных – </a:t>
            </a:r>
            <a:r>
              <a:rPr lang="ru-RU" sz="1100" dirty="0" smtClean="0"/>
              <a:t>153 гол.</a:t>
            </a:r>
            <a:endParaRPr lang="ru-RU" sz="1100" dirty="0"/>
          </a:p>
          <a:p>
            <a:pPr algn="ctr" fontAlgn="b">
              <a:spcBef>
                <a:spcPts val="0"/>
              </a:spcBef>
              <a:spcAft>
                <a:spcPts val="0"/>
              </a:spcAft>
              <a:defRPr/>
            </a:pPr>
            <a:endParaRPr lang="ru-RU" sz="11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50912" y="125760"/>
            <a:ext cx="7797552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на культуру, кинематографию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городского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поселения Излучинск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</a:t>
            </a:r>
            <a:b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solidFill>
                <a:srgbClr val="99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647564" y="1864654"/>
            <a:ext cx="3744416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12 199,4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4675976" y="1864654"/>
            <a:ext cx="4096072" cy="50405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12 123,1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259632" y="1375972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24128" y="1268760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51520" y="2492896"/>
            <a:ext cx="8712968" cy="4176464"/>
          </a:xfrm>
          <a:prstGeom prst="roundRect">
            <a:avLst/>
          </a:prstGeom>
          <a:solidFill>
            <a:srgbClr val="FFFFFF"/>
          </a:solidFill>
          <a:effectLst>
            <a:outerShdw blurRad="50800" dist="50800" dir="5400000" algn="ctr" rotWithShape="0">
              <a:srgbClr val="9900FF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dirty="0" smtClean="0">
                <a:solidFill>
                  <a:schemeClr val="tx1"/>
                </a:solidFill>
              </a:rPr>
              <a:t> </a:t>
            </a:r>
          </a:p>
          <a:p>
            <a:endParaRPr lang="ru-RU" sz="900" dirty="0" smtClean="0">
              <a:solidFill>
                <a:schemeClr val="tx1"/>
              </a:solidFill>
            </a:endParaRP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памяти «Блокадный хлеб»; окружная военно-патриотическая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киноакция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«Вальс», «Порох», «Блокада»; адресное чествование жительниц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награжденных знаком «Житель блокадного Ленинграда»; онлайн-акция «Память в наших сердцах»; патриотическая программа «Ленинград. Блокада. Подвиг.»;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Акция «Музыка и портреты для любимых»; онлайн-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«Не женская работа»; акция «Любимые ветераны»; адресное поздравление участников ВОВ; вокальный проект «Голоса района»;  онлайн мастер – класс «Букет для любимой мамы»; онлайн Праздничная программа «Весенняя улыбка»; онлайн-трансляция художественного фильма;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поздравление сотрудников БУ «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Нижневартовская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районная больница», жительниц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Награждение жителей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праздничная программа, посвященная Дню поселка, Весны и Труда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азвлекательная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«Наша родная сторонка»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спортивное мероприятие «Теннисный турнир»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«Рассвет Победы»; всероссийская акция «Георгиевская ленточка»; всероссийская акция «Вахта Памяти»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торжественная церемония возложения цветов к мемориалу «Слава героям»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«Бессмертный полк»; возложение цветов к памятнику героям, павшим в годы Великой Отечественной войны 1941–1945 годов «Вспомним всех поименно»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д. Соснина; всероссийская акция «Полевая кухня»; торжественное мероприятие «Победа Родина моей!»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праздничный обед с проведением концертной программы для ветеранов Великой Отечественной войны 1941–1945 годов с участием членов местной общественной организации ветеранов войны и труда, инвалидов и пенсионеров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адресные поздравления ветеранов Великой Отечественной войны 1941–1945 годов; международный проект «Рио-Рита – радость Победы»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«Фонарики Победы»; праздничный салют, посвященный празднованию Дня Победы; фотовыставка «Помним и чтим»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трансляция кинопоказа «Красный призрак»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Шоу мыльных пузырей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танцевальный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зеркальными людьми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игровая программа «Солнышко на ладошки»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конкурс детского рисунка на асфальте «Детские мечты»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Выставочный проект «Роль России в мире»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Триколор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всероссийская акция «Окна России»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всероссийский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флешмоб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«Я люблю Россию»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квест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«Горжусь тобой, моя Россия»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трансляция фильма «Русь изначальная»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Участие во Всероссийской  акции «Свеча памяти»; торжественная церемония возложения цветов к мемориалу «Доблесть и Слава»; всероссийская минута молчания; участие во Всероссийской акции «Красная гвоздика»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вручение продуктовых наборов ветеранам Великой Отечественной войны 1941–1945 годов: час памяти «Тот самый первый день войны»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кинопоказы киноальманаха «Без срока давности непокоренные»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Парад семей 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конкурсная программа «Радуга семейных талантов»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Торжественное открытие мероприятий, посвященных Дню физкультурника; вручение награды администрации поселения 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Излдучинск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спортивная программа «Джунгли зовут»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 информации «Мы флагом Российским гордимся»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торжественное поднятие флагов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викторина «День знаний»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торжественные линейки, уроки знаний, посвященные началу нового учебного года;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акция «Капля жизни», тематическая выставка «Осторожно! Терроризм!», информационный час «День солидарности в борьбе с терроризмом»;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Изготовление новогодних снежинок «Новогодняя фантазия», новогодний утренник для детей «Новогодние приключения»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Театрализованное открытие снежного городка и новогодней елки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пгт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Излучинск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новогодней игрушки «Новогодняя школа мастеров»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Развлекательная программа у новогодний елки, семейная программа «Наряд для елочки», новогодняя открытка поздравления (онлайн) с. </a:t>
            </a:r>
            <a:r>
              <a:rPr lang="ru-RU" sz="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Большетархово</a:t>
            </a:r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402119"/>
            <a:ext cx="8352928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 вправо 4"/>
          <p:cNvSpPr/>
          <p:nvPr/>
        </p:nvSpPr>
        <p:spPr>
          <a:xfrm>
            <a:off x="805880" y="1396746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284 677,1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827584" y="3068960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275 181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,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5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805880" y="4742777"/>
            <a:ext cx="4536504" cy="1584176"/>
          </a:xfrm>
          <a:prstGeom prst="rightArrow">
            <a:avLst/>
          </a:prstGeom>
          <a:gradFill>
            <a:gsLst>
              <a:gs pos="0">
                <a:srgbClr val="00B0F0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ln w="50800"/>
                <a:solidFill>
                  <a:schemeClr val="tx1"/>
                </a:solidFill>
              </a:rPr>
              <a:t>9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 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495</a:t>
            </a:r>
            <a:r>
              <a:rPr lang="en-US" sz="4800" b="1" dirty="0" smtClean="0">
                <a:ln w="50800"/>
                <a:solidFill>
                  <a:schemeClr val="tx1"/>
                </a:solidFill>
              </a:rPr>
              <a:t>,</a:t>
            </a:r>
            <a:r>
              <a:rPr lang="ru-RU" sz="4800" b="1" dirty="0" smtClean="0">
                <a:ln w="50800"/>
                <a:solidFill>
                  <a:schemeClr val="tx1"/>
                </a:solidFill>
              </a:rPr>
              <a:t>6</a:t>
            </a:r>
            <a:endParaRPr lang="ru-RU" sz="4800" b="1" dirty="0">
              <a:ln w="50800"/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75873" y="1874648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</a:rPr>
              <a:t>Доходы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675873" y="3445549"/>
            <a:ext cx="3288615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Расходы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75874" y="5119365"/>
            <a:ext cx="3288614" cy="769441"/>
          </a:xfrm>
          <a:prstGeom prst="rect">
            <a:avLst/>
          </a:prstGeom>
          <a:gradFill>
            <a:gsLst>
              <a:gs pos="0">
                <a:srgbClr val="9933FF"/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fontAlgn="auto">
              <a:spcBef>
                <a:spcPts val="0"/>
              </a:spcBef>
              <a:spcAft>
                <a:spcPts val="0"/>
              </a:spcAft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Профицит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43608" y="116632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Исполнение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</a:t>
            </a:r>
            <a:r>
              <a:rPr lang="ru-RU" sz="2800" b="1" dirty="0">
                <a:ln w="10541" cmpd="sng">
                  <a:solidFill>
                    <a:srgbClr val="4F81BD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ea typeface="+mj-ea"/>
                <a:cs typeface="+mj-cs"/>
              </a:rPr>
              <a:t>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2022 год 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Структура доходов бюджета поселения 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за 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 год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60267853"/>
              </p:ext>
            </p:extLst>
          </p:nvPr>
        </p:nvGraphicFramePr>
        <p:xfrm>
          <a:off x="1047344" y="1196752"/>
          <a:ext cx="770112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налоговых поступлений в бюджет поселения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2022 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3" name="Стрелка вправо 2"/>
          <p:cNvSpPr/>
          <p:nvPr/>
        </p:nvSpPr>
        <p:spPr>
          <a:xfrm>
            <a:off x="677658" y="3686972"/>
            <a:ext cx="4608512" cy="576064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Доходы от уплаты акцизов</a:t>
            </a:r>
            <a:endParaRPr lang="ru-RU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77658" y="1415060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доходы физических лиц</a:t>
            </a:r>
            <a:endParaRPr lang="ru-RU" b="1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691952" y="2132856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Земельный налог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5676" y="2924944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Налог на имущество физических лиц</a:t>
            </a:r>
            <a:endParaRPr lang="ru-RU" b="1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677658" y="4437112"/>
            <a:ext cx="4608512" cy="648072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Транспортный налог</a:t>
            </a:r>
            <a:endParaRPr lang="ru-RU" b="1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691952" y="5229200"/>
            <a:ext cx="4608512" cy="720080"/>
          </a:xfrm>
          <a:prstGeom prst="rightArrow">
            <a:avLst/>
          </a:prstGeom>
          <a:pattFill prst="openDmnd">
            <a:fgClr>
              <a:srgbClr val="0000FF"/>
            </a:fgClr>
            <a:bgClr>
              <a:srgbClr val="FF000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Единый сельскохозяйственный налог</a:t>
            </a:r>
            <a:endParaRPr lang="ru-RU" b="1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69260" y="10785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97899" y="1521875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52 362,1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69260" y="152693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47 306,7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569260" y="227577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ru-RU" b="1" dirty="0">
                <a:solidFill>
                  <a:schemeClr val="tx1"/>
                </a:solidFill>
              </a:rPr>
              <a:t>4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174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569260" y="2970069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10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480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253064" y="110691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562756" y="5425161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493,3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569260" y="458112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1 246,6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562756" y="3809264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3 366,7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297899" y="2276872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036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294653" y="2970069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9 832,8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294653" y="5418060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449,9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294653" y="4581128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1 293,2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7253064" y="3809264"/>
            <a:ext cx="1224136" cy="50405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4 320,9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125760"/>
            <a:ext cx="8229600" cy="78296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неналоговых поступлений в бюджет поселения за 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</a:t>
            </a:r>
            <a:r>
              <a:rPr lang="en-US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lang="ru-RU" sz="2400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 год </a:t>
            </a:r>
            <a:r>
              <a:rPr lang="ru-RU" sz="2400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702222" y="2647510"/>
            <a:ext cx="4608512" cy="576064"/>
          </a:xfrm>
          <a:prstGeom prst="rightArrow">
            <a:avLst>
              <a:gd name="adj1" fmla="val 50000"/>
              <a:gd name="adj2" fmla="val 1523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</a:rPr>
              <a:t>Доходы от </a:t>
            </a:r>
            <a:r>
              <a:rPr lang="ru-RU" sz="1200" b="1" dirty="0" smtClean="0">
                <a:solidFill>
                  <a:schemeClr val="tx1"/>
                </a:solidFill>
              </a:rPr>
              <a:t>продажи квартир, иного имущества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658992" y="1062773"/>
            <a:ext cx="4641472" cy="494019"/>
          </a:xfrm>
          <a:prstGeom prst="rightArrow">
            <a:avLst>
              <a:gd name="adj1" fmla="val 50000"/>
              <a:gd name="adj2" fmla="val 20437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Доходы, получаемые в виде арендной платы за земельные участки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723534" y="1508110"/>
            <a:ext cx="4576930" cy="541459"/>
          </a:xfrm>
          <a:prstGeom prst="rightArrow">
            <a:avLst>
              <a:gd name="adj1" fmla="val 50000"/>
              <a:gd name="adj2" fmla="val 19093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</a:rPr>
              <a:t>Доходы от сдачи в аренду имущества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702222" y="2049569"/>
            <a:ext cx="4591224" cy="494935"/>
          </a:xfrm>
          <a:prstGeom prst="rightArrow">
            <a:avLst>
              <a:gd name="adj1" fmla="val 50000"/>
              <a:gd name="adj2" fmla="val 17750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Доходы от продажи земельных участков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702222" y="3345775"/>
            <a:ext cx="4608512" cy="564961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Доходы, поступающие в порядке возмещения расходов, понесенных в связи с эксплуатацией имущества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728933" y="4026823"/>
            <a:ext cx="4585703" cy="648072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компенсации затрат бюджетов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206208" y="1167578"/>
            <a:ext cx="1274414" cy="29160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49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351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679446" y="1170927"/>
            <a:ext cx="1243446" cy="305067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47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02</a:t>
            </a:r>
            <a:r>
              <a:rPr lang="en-US" b="1" dirty="0" smtClean="0">
                <a:solidFill>
                  <a:schemeClr val="tx1"/>
                </a:solidFill>
              </a:rPr>
              <a:t>0,</a:t>
            </a:r>
            <a:r>
              <a:rPr lang="ru-RU" b="1" dirty="0" smtClean="0">
                <a:solidFill>
                  <a:schemeClr val="tx1"/>
                </a:solidFill>
              </a:rPr>
              <a:t>9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323416" y="214666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706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8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7325955" y="2778375"/>
            <a:ext cx="1224136" cy="25202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1 575,0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343080" y="493596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149,2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323416" y="422484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481,0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7323416" y="349928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594,7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4" name="Стрелка вправо 23"/>
          <p:cNvSpPr/>
          <p:nvPr/>
        </p:nvSpPr>
        <p:spPr>
          <a:xfrm>
            <a:off x="754934" y="5456247"/>
            <a:ext cx="4559702" cy="792088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неналоговые доходы, невыясненные поступления, прочие поступления от денежных взысканий и штрафов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748632" y="4782327"/>
            <a:ext cx="4566004" cy="559296"/>
          </a:xfrm>
          <a:prstGeom prst="rightArrow">
            <a:avLst>
              <a:gd name="adj1" fmla="val 50000"/>
              <a:gd name="adj2" fmla="val 13718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Прочие поступления от использования имущества, находящегося в собственности городских поселений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5569260" y="884838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5644571" y="166213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1 461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0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621958" y="2778377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1 273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5644571" y="350224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735,1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14235" y="422484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2 200,1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5643827" y="21710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2 787,4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7383701" y="5647077"/>
            <a:ext cx="1197909" cy="343403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3 613,5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25955" y="1652825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1 339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7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5614235" y="4935961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73,6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643826" y="5603458"/>
            <a:ext cx="1221577" cy="374847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1 191,6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5" name="Выноска со стрелкой вниз 34"/>
          <p:cNvSpPr/>
          <p:nvPr/>
        </p:nvSpPr>
        <p:spPr>
          <a:xfrm>
            <a:off x="7184478" y="884837"/>
            <a:ext cx="1368152" cy="355869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754934" y="6211020"/>
            <a:ext cx="4559702" cy="484632"/>
          </a:xfrm>
          <a:prstGeom prst="rightArrow">
            <a:avLst>
              <a:gd name="adj1" fmla="val 50000"/>
              <a:gd name="adj2" fmla="val 23795"/>
            </a:avLst>
          </a:prstGeom>
          <a:pattFill prst="openDmnd">
            <a:fgClr>
              <a:srgbClr val="66FF33"/>
            </a:fgClr>
            <a:bgClr>
              <a:srgbClr val="00B0F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chemeClr val="tx1"/>
                </a:solidFill>
              </a:rPr>
              <a:t>Доходы от оказания платных  услуг (работ)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644571" y="63273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232,3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7383702" y="6327322"/>
            <a:ext cx="1224136" cy="2520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  <a:effectLst>
            <a:outerShdw blurRad="50800" dist="50800" dir="5400000" algn="ctr" rotWithShape="0">
              <a:schemeClr val="accent6">
                <a:lumMod val="7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211</a:t>
            </a:r>
            <a:r>
              <a:rPr lang="en-US" b="1" dirty="0" smtClean="0">
                <a:solidFill>
                  <a:schemeClr val="tx1"/>
                </a:solidFill>
              </a:rPr>
              <a:t>,</a:t>
            </a:r>
            <a:r>
              <a:rPr lang="ru-RU" b="1" dirty="0" smtClean="0">
                <a:solidFill>
                  <a:schemeClr val="tx1"/>
                </a:solidFill>
              </a:rPr>
              <a:t>5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54290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93712" y="116632"/>
            <a:ext cx="86868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безвозмездных поступлений в бюджет поселения за 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2022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 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55776" y="2348880"/>
            <a:ext cx="432048" cy="216024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6391988"/>
              </p:ext>
            </p:extLst>
          </p:nvPr>
        </p:nvGraphicFramePr>
        <p:xfrm>
          <a:off x="467544" y="1340768"/>
          <a:ext cx="8064896" cy="4643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1394343"/>
              </p:ext>
            </p:extLst>
          </p:nvPr>
        </p:nvGraphicFramePr>
        <p:xfrm>
          <a:off x="179512" y="1124744"/>
          <a:ext cx="8784976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734577"/>
              </p:ext>
            </p:extLst>
          </p:nvPr>
        </p:nvGraphicFramePr>
        <p:xfrm>
          <a:off x="971600" y="1340768"/>
          <a:ext cx="7560840" cy="4627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78904" y="53752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Структура расходов бюджета поселения                                за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2022 год </a:t>
            </a: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(тыс. руб.)</a:t>
            </a:r>
          </a:p>
        </p:txBody>
      </p:sp>
      <p:sp>
        <p:nvSpPr>
          <p:cNvPr id="9" name="Выноска с четырьмя стрелками 8"/>
          <p:cNvSpPr/>
          <p:nvPr/>
        </p:nvSpPr>
        <p:spPr>
          <a:xfrm>
            <a:off x="3162147" y="2717212"/>
            <a:ext cx="2528563" cy="2199156"/>
          </a:xfrm>
          <a:prstGeom prst="quadArrowCallout">
            <a:avLst/>
          </a:prstGeom>
          <a:solidFill>
            <a:srgbClr val="0000FF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Исполнено</a:t>
            </a:r>
            <a:endParaRPr lang="en-US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>
              <a:defRPr/>
            </a:pPr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275 181,5 тыс</a:t>
            </a:r>
            <a:r>
              <a:rPr lang="ru-RU" sz="1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 руб</a:t>
            </a:r>
            <a:r>
              <a:rPr lang="ru-RU" sz="17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.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940151" y="3178630"/>
            <a:ext cx="3096345" cy="8531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экономика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31 292,7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06002" y="1574036"/>
            <a:ext cx="2595903" cy="118665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cs typeface="Arial" charset="0"/>
              </a:rPr>
              <a:t>Физическая культура и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спорт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>
              <a:defRPr/>
            </a:pP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199,3 </a:t>
            </a:r>
            <a:r>
              <a:rPr lang="ru-RU" b="1" dirty="0">
                <a:solidFill>
                  <a:schemeClr val="bg1"/>
                </a:solidFill>
                <a:latin typeface="Arial" charset="0"/>
                <a:cs typeface="Arial" charset="0"/>
              </a:rPr>
              <a:t>тыс. руб.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879273" y="1569498"/>
            <a:ext cx="2866604" cy="936104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Общегосударственные расходы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85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860,2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98001" y="4113296"/>
            <a:ext cx="3033840" cy="89988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Культура, кинематография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12 123,1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02167" y="2911358"/>
            <a:ext cx="2595903" cy="1000076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Социальная политика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534,8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940153" y="1569497"/>
            <a:ext cx="3096344" cy="135807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безопасность и правоохранительная деятельность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 </a:t>
            </a:r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387,8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40152" y="4225271"/>
            <a:ext cx="3096344" cy="787905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Жилищно-коммунальное хозяйство</a:t>
            </a:r>
            <a:r>
              <a:rPr lang="en-US" b="1" dirty="0">
                <a:solidFill>
                  <a:schemeClr val="bg1"/>
                </a:solidFill>
                <a:cs typeface="Arial" charset="0"/>
              </a:rPr>
              <a:t> </a:t>
            </a:r>
            <a:endParaRPr lang="ru-RU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140 144,8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2" name="Скругленный прямоугольник 17"/>
          <p:cNvSpPr/>
          <p:nvPr/>
        </p:nvSpPr>
        <p:spPr>
          <a:xfrm>
            <a:off x="1392588" y="5228420"/>
            <a:ext cx="3033840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Образование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16,2 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тыс. руб.</a:t>
            </a:r>
          </a:p>
        </p:txBody>
      </p:sp>
      <p:sp>
        <p:nvSpPr>
          <p:cNvPr id="13" name="Скругленный прямоугольник 17"/>
          <p:cNvSpPr/>
          <p:nvPr/>
        </p:nvSpPr>
        <p:spPr>
          <a:xfrm>
            <a:off x="4572000" y="5228935"/>
            <a:ext cx="3096344" cy="837000"/>
          </a:xfrm>
          <a:prstGeom prst="roundRect">
            <a:avLst/>
          </a:prstGeom>
          <a:gradFill flip="none" rotWithShape="1"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0800000" scaled="0"/>
            <a:tileRect/>
          </a:gradFill>
          <a:ln w="50800">
            <a:solidFill>
              <a:srgbClr val="FF000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b="1" dirty="0">
                <a:solidFill>
                  <a:schemeClr val="bg1"/>
                </a:solidFill>
                <a:cs typeface="Arial" charset="0"/>
              </a:rPr>
              <a:t>Национальная оборона</a:t>
            </a:r>
            <a:endParaRPr lang="en-US" b="1" dirty="0">
              <a:solidFill>
                <a:schemeClr val="bg1"/>
              </a:solidFill>
              <a:cs typeface="Arial" charset="0"/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  <a:cs typeface="Arial" charset="0"/>
              </a:rPr>
              <a:t>1 622,6 тыс</a:t>
            </a:r>
            <a:r>
              <a:rPr lang="ru-RU" b="1" dirty="0">
                <a:solidFill>
                  <a:schemeClr val="bg1"/>
                </a:solidFill>
                <a:cs typeface="Arial" charset="0"/>
              </a:rPr>
              <a:t>. руб.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47344" y="98629"/>
            <a:ext cx="7920880" cy="138499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Расходы на реализацию муниципальных  программ поселения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9933FF"/>
              </a:solidFill>
              <a:latin typeface="Times New Roman" panose="02020603050405020304" pitchFamily="18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 за 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2022 год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9933FF"/>
                </a:solidFill>
                <a:latin typeface="Times New Roman" panose="02020603050405020304" pitchFamily="18" charset="0"/>
                <a:cs typeface="+mn-cs"/>
              </a:rPr>
              <a:t>(тыс. руб.)</a:t>
            </a:r>
          </a:p>
        </p:txBody>
      </p:sp>
      <p:sp>
        <p:nvSpPr>
          <p:cNvPr id="3" name="Стрелка вверх 2"/>
          <p:cNvSpPr/>
          <p:nvPr/>
        </p:nvSpPr>
        <p:spPr>
          <a:xfrm>
            <a:off x="1619672" y="2780928"/>
            <a:ext cx="2592288" cy="3240360"/>
          </a:xfrm>
          <a:prstGeom prst="upArrow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281 409,2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Стрелка вверх 5"/>
          <p:cNvSpPr/>
          <p:nvPr/>
        </p:nvSpPr>
        <p:spPr>
          <a:xfrm>
            <a:off x="5364088" y="2780928"/>
            <a:ext cx="2592288" cy="324036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275 181,5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63688" y="1660612"/>
            <a:ext cx="2304256" cy="512440"/>
          </a:xfrm>
          <a:prstGeom prst="ellipse">
            <a:avLst/>
          </a:prstGeom>
          <a:solidFill>
            <a:srgbClr val="66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2021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508104" y="1636115"/>
            <a:ext cx="2304256" cy="5124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2022 год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483768" y="223309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>
                <a:solidFill>
                  <a:prstClr val="black"/>
                </a:solidFill>
              </a:rPr>
              <a:t>*с 2019 года в поселении реализуются </a:t>
            </a:r>
            <a:endParaRPr lang="ru-RU" sz="1100" b="1" dirty="0" smtClean="0">
              <a:solidFill>
                <a:prstClr val="black"/>
              </a:solidFill>
            </a:endParaRPr>
          </a:p>
          <a:p>
            <a:pPr algn="ctr">
              <a:defRPr sz="1788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100" b="1" dirty="0" smtClean="0">
                <a:solidFill>
                  <a:prstClr val="black"/>
                </a:solidFill>
              </a:rPr>
              <a:t>только </a:t>
            </a:r>
            <a:r>
              <a:rPr lang="ru-RU" sz="1100" b="1" dirty="0">
                <a:solidFill>
                  <a:prstClr val="black"/>
                </a:solidFill>
              </a:rPr>
              <a:t>муниципальные программы </a:t>
            </a:r>
            <a:endParaRPr lang="en-US" sz="1100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2626426" y="4140671"/>
            <a:ext cx="4038321" cy="1866749"/>
          </a:xfrm>
          <a:prstGeom prst="roundRect">
            <a:avLst/>
          </a:prstGeom>
          <a:gradFill>
            <a:gsLst>
              <a:gs pos="0">
                <a:srgbClr val="FF0000"/>
              </a:gs>
              <a:gs pos="83899">
                <a:srgbClr val="66FF33"/>
              </a:gs>
              <a:gs pos="73030">
                <a:srgbClr val="FFFF00"/>
              </a:gs>
              <a:gs pos="42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endParaRPr lang="ru-RU" sz="2000" b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algn="ctr" fontAlgn="b"/>
            <a:r>
              <a:rPr lang="ru-RU" sz="2000" b="1" dirty="0">
                <a:solidFill>
                  <a:schemeClr val="tx1"/>
                </a:solidFill>
                <a:cs typeface="Arial" charset="0"/>
              </a:rPr>
              <a:t>Содержание в нормативном 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состоянии 16,96 км.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автомобильных дорог 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  <a:p>
            <a:pPr algn="ctr" fontAlgn="b"/>
            <a:endParaRPr lang="ru-RU" sz="20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2576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Расходы дорожного фонда городского поселения Излучинск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з</a:t>
            </a:r>
            <a:r>
              <a:rPr lang="en-US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а </a:t>
            </a:r>
            <a:r>
              <a:rPr lang="ru-RU" dirty="0" smtClean="0">
                <a:solidFill>
                  <a:srgbClr val="9933FF"/>
                </a:solidFill>
                <a:latin typeface="Times New Roman" panose="02020603050405020304" pitchFamily="18" charset="0"/>
                <a:ea typeface="+mn-ea"/>
                <a:cs typeface="+mn-cs"/>
              </a:rPr>
              <a:t>2022  год</a:t>
            </a:r>
            <a:endParaRPr lang="ru-RU" dirty="0">
              <a:solidFill>
                <a:srgbClr val="9933FF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Скругленный прямоугольник 7"/>
          <p:cNvSpPr/>
          <p:nvPr/>
        </p:nvSpPr>
        <p:spPr>
          <a:xfrm>
            <a:off x="2803742" y="1442236"/>
            <a:ext cx="3683697" cy="1287561"/>
          </a:xfrm>
          <a:prstGeom prst="round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16200000" scaled="0"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Исполнено </a:t>
            </a: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algn="ctr" fontAlgn="b"/>
            <a:r>
              <a:rPr lang="ru-RU" sz="2000" b="1" dirty="0" smtClean="0">
                <a:solidFill>
                  <a:schemeClr val="bg1"/>
                </a:solidFill>
                <a:cs typeface="Arial" charset="0"/>
              </a:rPr>
              <a:t>28 467,8 тыс</a:t>
            </a:r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. рублей</a:t>
            </a:r>
          </a:p>
          <a:p>
            <a:pPr algn="ctr" fontAlgn="b"/>
            <a:r>
              <a:rPr lang="ru-RU" sz="2000" b="1" dirty="0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  <p:sp>
        <p:nvSpPr>
          <p:cNvPr id="51217" name="AutoShape 17"/>
          <p:cNvSpPr>
            <a:spLocks noChangeArrowheads="1"/>
          </p:cNvSpPr>
          <p:nvPr/>
        </p:nvSpPr>
        <p:spPr bwMode="auto">
          <a:xfrm rot="16200000">
            <a:off x="4271742" y="3053629"/>
            <a:ext cx="747691" cy="665693"/>
          </a:xfrm>
          <a:prstGeom prst="leftArrow">
            <a:avLst>
              <a:gd name="adj1" fmla="val 50000"/>
              <a:gd name="adj2" fmla="val 42378"/>
            </a:avLst>
          </a:prstGeom>
          <a:solidFill>
            <a:srgbClr val="9900FF"/>
          </a:solidFill>
          <a:ln w="9525">
            <a:solidFill>
              <a:srgbClr val="CC99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23286</TotalTime>
  <Words>1344</Words>
  <Application>Microsoft Office PowerPoint</Application>
  <PresentationFormat>Экран (4:3)</PresentationFormat>
  <Paragraphs>165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Antique Olive Compact</vt:lpstr>
      <vt:lpstr>Arial</vt:lpstr>
      <vt:lpstr>Calibri</vt:lpstr>
      <vt:lpstr>Times New Roman</vt:lpstr>
      <vt:lpstr>Тема1</vt:lpstr>
      <vt:lpstr>1_Тема1</vt:lpstr>
      <vt:lpstr>1_Тема Office</vt:lpstr>
      <vt:lpstr>Презентация PowerPoint</vt:lpstr>
      <vt:lpstr>Презентация PowerPoint</vt:lpstr>
      <vt:lpstr>Презентация PowerPoint</vt:lpstr>
      <vt:lpstr>Структура налоговых поступлений в бюджет поселения за 2022  год (тыс. руб.) </vt:lpstr>
      <vt:lpstr>Структура неналоговых поступлений в бюджет поселения за 2022 год (тыс. руб.) </vt:lpstr>
      <vt:lpstr>Структура безвозмездных поступлений в бюджет поселения за  2022 год (тыс. руб.) </vt:lpstr>
      <vt:lpstr>Структура расходов бюджета поселения                                за 2022 год (тыс. руб.)</vt:lpstr>
      <vt:lpstr>Презентация PowerPoint</vt:lpstr>
      <vt:lpstr>Расходы дорожного фонда городского поселения Излучинск за 2022  год</vt:lpstr>
      <vt:lpstr>Расходы на благоустройство городского поселения Излучинск за 2022 год</vt:lpstr>
      <vt:lpstr>Расходы на культуру, кинематографию  городского поселения Излучинск   за 2022 год </vt:lpstr>
      <vt:lpstr>Презентация PowerPoint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1</cp:lastModifiedBy>
  <cp:revision>784</cp:revision>
  <cp:lastPrinted>2023-03-03T12:14:15Z</cp:lastPrinted>
  <dcterms:created xsi:type="dcterms:W3CDTF">2012-01-27T08:52:51Z</dcterms:created>
  <dcterms:modified xsi:type="dcterms:W3CDTF">2023-03-03T12:25:27Z</dcterms:modified>
</cp:coreProperties>
</file>