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33FF"/>
    <a:srgbClr val="9900FF"/>
    <a:srgbClr val="FFFFFF"/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62" autoAdjust="0"/>
  </p:normalViewPr>
  <p:slideViewPr>
    <p:cSldViewPr>
      <p:cViewPr varScale="1">
        <p:scale>
          <a:sx n="73" d="100"/>
          <a:sy n="73" d="100"/>
        </p:scale>
        <p:origin x="11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1%20&#1075;&#1086;&#1076;\&#1054;&#1090;&#1095;&#1077;&#1090;%20&#1079;&#1072;%201%20&#1087;&#1086;&#1083;&#1091;&#1075;&#1086;&#1076;&#1080;&#1077;%202021\&#1041;&#1102;&#1076;&#1078;&#1077;&#1090;%20&#1076;&#1083;&#1103;%20&#1075;&#1088;&#1072;&#1078;&#1076;&#1072;&#1085;\&#1048;&#1090;&#1086;&#1075;&#1080;\&#1090;&#1072;&#1073;&#1083;&#1080;&#1094;&#1099;%20&#1082;%20&#1080;&#1090;&#1086;&#1075;&#1072;&#1084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3%20&#1075;&#1086;&#1076;\&#1054;&#1090;&#1095;&#1077;&#1090;%20&#1079;&#1072;%201%20&#1087;&#1086;&#1083;&#1091;&#1075;&#1086;&#1076;&#1080;&#1077;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isk\OtdPlan\2025%20&#1075;&#1086;&#1076;\&#1054;&#1090;&#1095;&#1077;&#1090;%20&#1079;&#1072;%201%20&#1087;&#1086;&#1083;&#1091;&#1075;&#1086;&#1076;&#1080;&#1077;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4\Desktop\&#1048;&#1090;&#1086;&#1075;&#1080;%20&#1079;&#1072;%20%202020%20&#1075;&#1086;&#1076;\&#1041;&#1102;&#1076;&#1078;&#1077;&#1090;%20&#1076;&#1083;&#1103;%20&#1075;&#1088;&#1072;&#1078;&#1076;&#1072;&#1085;\&#1090;&#1072;&#1073;&#1083;&#1080;&#1094;&#1099;%20&#1082;%20&#1080;&#1090;&#1086;&#1075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06235598263153"/>
          <c:y val="0.13458853269463081"/>
          <c:w val="0.74049281613581341"/>
          <c:h val="0.7752329706297227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'структура доходов'!$C$1</c:f>
              <c:strCache>
                <c:ptCount val="1"/>
                <c:pt idx="0">
                  <c:v>налоговые доходы</c:v>
                </c:pt>
              </c:strCache>
            </c:strRef>
          </c:tx>
          <c:dPt>
            <c:idx val="0"/>
            <c:bubble3D val="0"/>
            <c:explosion val="7"/>
            <c:spPr>
              <a:solidFill>
                <a:srgbClr val="FF33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DF2-4A21-B7B7-73EC8B05C5B6}"/>
              </c:ext>
            </c:extLst>
          </c:dPt>
          <c:dPt>
            <c:idx val="1"/>
            <c:bubble3D val="0"/>
            <c:explosion val="13"/>
            <c:spPr>
              <a:solidFill>
                <a:srgbClr val="00FF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DF2-4A21-B7B7-73EC8B05C5B6}"/>
              </c:ext>
            </c:extLst>
          </c:dPt>
          <c:dPt>
            <c:idx val="2"/>
            <c:bubble3D val="0"/>
            <c:spPr>
              <a:solidFill>
                <a:srgbClr val="00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DF2-4A21-B7B7-73EC8B05C5B6}"/>
              </c:ext>
            </c:extLst>
          </c:dPt>
          <c:dLbls>
            <c:dLbl>
              <c:idx val="0"/>
              <c:layout>
                <c:manualLayout>
                  <c:x val="3.2467532467532367E-2"/>
                  <c:y val="-7.66283524904214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F2-4A21-B7B7-73EC8B05C5B6}"/>
                </c:ext>
              </c:extLst>
            </c:dLbl>
            <c:dLbl>
              <c:idx val="1"/>
              <c:layout>
                <c:manualLayout>
                  <c:x val="9.4696969696969696E-2"/>
                  <c:y val="-3.35249042145594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F2-4A21-B7B7-73EC8B05C5B6}"/>
                </c:ext>
              </c:extLst>
            </c:dLbl>
            <c:dLbl>
              <c:idx val="2"/>
              <c:layout>
                <c:manualLayout>
                  <c:x val="-1.2175324675324679E-2"/>
                  <c:y val="-0.110153256704980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19047619047619"/>
                      <c:h val="0.124449422270492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DF2-4A21-B7B7-73EC8B05C5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доходов'!$F$1:$F$3</c:f>
              <c:numCache>
                <c:formatCode>#,##0.0</c:formatCode>
                <c:ptCount val="3"/>
                <c:pt idx="0">
                  <c:v>51272.4</c:v>
                </c:pt>
                <c:pt idx="1">
                  <c:v>22468.1</c:v>
                </c:pt>
                <c:pt idx="2">
                  <c:v>68848.399999999994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F2-4A21-B7B7-73EC8B05C5B6}"/>
            </c:ext>
          </c:extLst>
        </c:ser>
        <c:ser>
          <c:idx val="1"/>
          <c:order val="1"/>
          <c:tx>
            <c:strRef>
              <c:f>'структура доходов'!$C$2</c:f>
              <c:strCache>
                <c:ptCount val="1"/>
                <c:pt idx="0">
                  <c:v>неналоговые доходы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4DF2-4A21-B7B7-73EC8B05C5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4DF2-4A21-B7B7-73EC8B05C5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4DF2-4A21-B7B7-73EC8B05C5B6}"/>
              </c:ext>
            </c:extLst>
          </c:dPt>
          <c:cat>
            <c:strRef>
              <c:f>'структура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доходов'!$D$2:$F$2</c:f>
              <c:numCache>
                <c:formatCode>General</c:formatCode>
                <c:ptCount val="3"/>
                <c:pt idx="2" formatCode="#,##0.0">
                  <c:v>22468.1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DF2-4A21-B7B7-73EC8B05C5B6}"/>
            </c:ext>
          </c:extLst>
        </c:ser>
        <c:ser>
          <c:idx val="2"/>
          <c:order val="2"/>
          <c:tx>
            <c:strRef>
              <c:f>'структура доходов'!$C$3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DF2-4A21-B7B7-73EC8B05C5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4DF2-4A21-B7B7-73EC8B05C5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4DF2-4A21-B7B7-73EC8B05C5B6}"/>
              </c:ext>
            </c:extLst>
          </c:dPt>
          <c:cat>
            <c:strRef>
              <c:f>'структура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'структура доходов'!$D$3:$F$3</c:f>
              <c:numCache>
                <c:formatCode>General</c:formatCode>
                <c:ptCount val="3"/>
                <c:pt idx="2" formatCode="#,##0.0">
                  <c:v>68848.399999999994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DF2-4A21-B7B7-73EC8B05C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5227554081293"/>
          <c:y val="0.10137207891122595"/>
          <c:w val="0.83058781265721782"/>
          <c:h val="0.8092164728978303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38633072271045"/>
          <c:y val="0.19899493111732894"/>
          <c:w val="0.87561366927728956"/>
          <c:h val="0.7876821475556592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0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08.07.2025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1 полугодие 2025 года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на благоустройство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за 1 полугодие 2025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83568" y="2048789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14 823,8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4675976" y="2072295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14 091,2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03648" y="1417597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2024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1343216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2025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33237" y="3443983"/>
            <a:ext cx="8332314" cy="641541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Содержание </a:t>
            </a:r>
            <a:r>
              <a:rPr lang="ru-RU" sz="1100" dirty="0"/>
              <a:t>сетей уличного освещения с. Большетархово </a:t>
            </a:r>
            <a:r>
              <a:rPr lang="ru-RU" sz="1100" dirty="0" smtClean="0"/>
              <a:t>–  </a:t>
            </a:r>
            <a:r>
              <a:rPr lang="ru-RU" sz="1100" dirty="0"/>
              <a:t>74 светильника,  в пгт. Излучинск –  1090 светильников; техническое обслуживание и текущий ремонт электрических сетей и электрооборудования уличного освещения с. Большетархово, д. Соснина, </a:t>
            </a:r>
            <a:r>
              <a:rPr lang="ru-RU" sz="1100" dirty="0" smtClean="0"/>
              <a:t>            д</a:t>
            </a:r>
            <a:r>
              <a:rPr lang="ru-RU" sz="1100" dirty="0"/>
              <a:t>. Пасол; ремонт сетей уличного освещения по ул. Пионерная – 900 м.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26740" y="2848183"/>
            <a:ext cx="8338811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</a:t>
            </a:r>
            <a:r>
              <a:rPr lang="ru-RU" sz="1100" dirty="0"/>
              <a:t>внутриквартальных дорог и территорий – 76540,00 м².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39734" y="4426504"/>
            <a:ext cx="8332314" cy="256349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Отлов </a:t>
            </a:r>
            <a:r>
              <a:rPr lang="ru-RU" sz="1100" dirty="0"/>
              <a:t>безнадзорных животных – </a:t>
            </a:r>
            <a:r>
              <a:rPr lang="ru-RU" sz="1100" dirty="0" smtClean="0"/>
              <a:t>42 гол.</a:t>
            </a:r>
            <a:endParaRPr lang="ru-RU" sz="1100" dirty="0"/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439734" y="5003670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Содержание детских и игровых площадок – 32 шт.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450883" y="5676693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Выполнение работ по озеленению территории </a:t>
            </a:r>
            <a:r>
              <a:rPr lang="ru-RU" sz="1100" dirty="0" err="1" smtClean="0"/>
              <a:t>пгт</a:t>
            </a:r>
            <a:r>
              <a:rPr lang="ru-RU" sz="1100" dirty="0" smtClean="0"/>
              <a:t>. </a:t>
            </a:r>
            <a:r>
              <a:rPr lang="ru-RU" sz="1100" dirty="0" err="1" smtClean="0"/>
              <a:t>Излучинск</a:t>
            </a:r>
            <a:endParaRPr lang="ru-RU" sz="11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года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7564" y="1864654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6 244,7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4675976" y="1864654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>
                <a:solidFill>
                  <a:schemeClr val="tx1"/>
                </a:solidFill>
              </a:rPr>
              <a:t>7 922,7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375972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2024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24128" y="126876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2025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2442788"/>
            <a:ext cx="8712968" cy="3938540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религиозного обряда «Крещение Господне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(19 января).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полного освобождения  Ленинграда  от фашистской блокады в годы Великой Отечественной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войны (22 января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февраля ).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Защитника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Отечества. (23 февраля)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Народные гуляния «Масленица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(02 марта).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женский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(01 – 10 марта).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11-ая годовщина присоединения Крыма с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Федерацией (12 -21 марта).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(14 – 19 апреля). 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37-я годовщина со Дня образования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 апреля). 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Весны и Труда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 апреля – 01 мая).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(09 мая).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.Фестиваль-трудовых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коллективов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 мая).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звонок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(24 мая).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защиты детей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(01 июня).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России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июня).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памяти и скорби (22 июня).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молодежи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(28 июня).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142 588,9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135 373,5 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7 215,4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Профицит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полугодие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2025 года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476241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полугодие 20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5 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142813"/>
              </p:ext>
            </p:extLst>
          </p:nvPr>
        </p:nvGraphicFramePr>
        <p:xfrm>
          <a:off x="1187624" y="1196752"/>
          <a:ext cx="6748318" cy="473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330048"/>
              </p:ext>
            </p:extLst>
          </p:nvPr>
        </p:nvGraphicFramePr>
        <p:xfrm>
          <a:off x="683568" y="1438275"/>
          <a:ext cx="7632848" cy="4943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927096"/>
              </p:ext>
            </p:extLst>
          </p:nvPr>
        </p:nvGraphicFramePr>
        <p:xfrm>
          <a:off x="1187624" y="1294259"/>
          <a:ext cx="7344816" cy="492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налоговых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2025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217801"/>
              </p:ext>
            </p:extLst>
          </p:nvPr>
        </p:nvGraphicFramePr>
        <p:xfrm>
          <a:off x="611559" y="1412778"/>
          <a:ext cx="8136905" cy="468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2787">
                  <a:extLst>
                    <a:ext uri="{9D8B030D-6E8A-4147-A177-3AD203B41FA5}">
                      <a16:colId xmlns:a16="http://schemas.microsoft.com/office/drawing/2014/main" val="1147125068"/>
                    </a:ext>
                  </a:extLst>
                </a:gridCol>
                <a:gridCol w="1441950">
                  <a:extLst>
                    <a:ext uri="{9D8B030D-6E8A-4147-A177-3AD203B41FA5}">
                      <a16:colId xmlns:a16="http://schemas.microsoft.com/office/drawing/2014/main" val="240393622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88889013"/>
                    </a:ext>
                  </a:extLst>
                </a:gridCol>
              </a:tblGrid>
              <a:tr h="66864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4017926"/>
                  </a:ext>
                </a:extLst>
              </a:tr>
              <a:tr h="668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30 387,3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36 105,0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9448905"/>
                  </a:ext>
                </a:extLst>
              </a:tr>
              <a:tr h="66864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2 302,5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2 154,3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1416695"/>
                  </a:ext>
                </a:extLst>
              </a:tr>
              <a:tr h="668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</a:t>
                      </a:r>
                      <a:r>
                        <a:rPr lang="ru-RU" sz="1800" b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сельскохозяйственный налог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519390"/>
                  </a:ext>
                </a:extLst>
              </a:tr>
              <a:tr h="6686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2 771,0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1 738,0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5492948"/>
                  </a:ext>
                </a:extLst>
              </a:tr>
              <a:tr h="6686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Транспортный налог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374,0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360,4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632607"/>
                  </a:ext>
                </a:extLst>
              </a:tr>
              <a:tr h="6686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 w="0"/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5 771,6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10 343,8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936007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1904" y="188640"/>
            <a:ext cx="8122096" cy="3977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неналоговых поступлений в бюджет поселения за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5 года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09106"/>
              </p:ext>
            </p:extLst>
          </p:nvPr>
        </p:nvGraphicFramePr>
        <p:xfrm>
          <a:off x="755576" y="1340768"/>
          <a:ext cx="7848870" cy="4752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4535">
                  <a:extLst>
                    <a:ext uri="{9D8B030D-6E8A-4147-A177-3AD203B41FA5}">
                      <a16:colId xmlns:a16="http://schemas.microsoft.com/office/drawing/2014/main" val="366781443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324915603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val="554503382"/>
                    </a:ext>
                  </a:extLst>
                </a:gridCol>
              </a:tblGrid>
              <a:tr h="38829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268756"/>
                  </a:ext>
                </a:extLst>
              </a:tr>
              <a:tr h="64293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земельные участки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16 073,1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17 050,4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9578815"/>
                  </a:ext>
                </a:extLst>
              </a:tr>
              <a:tr h="36159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1 336,6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892886"/>
                  </a:ext>
                </a:extLst>
              </a:tr>
              <a:tr h="37509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2 299,2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095436"/>
                  </a:ext>
                </a:extLst>
              </a:tr>
              <a:tr h="36159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259248"/>
                  </a:ext>
                </a:extLst>
              </a:tr>
              <a:tr h="91363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поступающие в порядке возмещения расходов, понесенных   в связи с эксплуатацией имущества городских поселений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4157793"/>
                  </a:ext>
                </a:extLst>
              </a:tr>
              <a:tr h="6245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компенсации затрат бюджетов городских поселений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3 582,6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163740"/>
                  </a:ext>
                </a:extLst>
              </a:tr>
              <a:tr h="36159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292603"/>
                  </a:ext>
                </a:extLst>
              </a:tr>
              <a:tr h="36159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1 399,0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2219300"/>
                  </a:ext>
                </a:extLst>
              </a:tr>
              <a:tr h="36159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232,7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421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безвозмездных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2025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2348880"/>
            <a:ext cx="43204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572465"/>
              </p:ext>
            </p:extLst>
          </p:nvPr>
        </p:nvGraphicFramePr>
        <p:xfrm>
          <a:off x="467544" y="1340768"/>
          <a:ext cx="8064896" cy="464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789535"/>
              </p:ext>
            </p:extLst>
          </p:nvPr>
        </p:nvGraphicFramePr>
        <p:xfrm>
          <a:off x="323527" y="1196752"/>
          <a:ext cx="8424937" cy="466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13961"/>
              </p:ext>
            </p:extLst>
          </p:nvPr>
        </p:nvGraphicFramePr>
        <p:xfrm>
          <a:off x="493713" y="1397000"/>
          <a:ext cx="8182743" cy="47316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90455">
                  <a:extLst>
                    <a:ext uri="{9D8B030D-6E8A-4147-A177-3AD203B41FA5}">
                      <a16:colId xmlns:a16="http://schemas.microsoft.com/office/drawing/2014/main" val="249520644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96779683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27086252"/>
                    </a:ext>
                  </a:extLst>
                </a:gridCol>
              </a:tblGrid>
              <a:tr h="51023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5923077"/>
                  </a:ext>
                </a:extLst>
              </a:tr>
              <a:tr h="670992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 бюджетам городских поселений на выравнивание бюджетной обеспеченности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55 615,3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61 437,1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8524300"/>
                  </a:ext>
                </a:extLst>
              </a:tr>
              <a:tr h="719711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городских поселений на строительство, модернизацию, ремонт и содержание автомобильных дорог общего пользования, в том числе дорог в поселениях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1 425,6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0816952"/>
                  </a:ext>
                </a:extLst>
              </a:tr>
              <a:tr h="94358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773,1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1 040,7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1575319"/>
                  </a:ext>
                </a:extLst>
              </a:tr>
              <a:tr h="121617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трансферты,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5 056,6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5 104,6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698414"/>
                  </a:ext>
                </a:extLst>
              </a:tr>
              <a:tr h="670992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трансферты, передаваемые бюджетам городских поселений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4 507,0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-159,5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615484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расходов бюджета поселения                               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2025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3162147" y="2717212"/>
            <a:ext cx="2528563" cy="2199156"/>
          </a:xfrm>
          <a:prstGeom prst="quadArrowCallout">
            <a:avLst/>
          </a:prstGeom>
          <a:solidFill>
            <a:srgbClr val="0000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Исполнено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135 373,5 тыс</a:t>
            </a: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руб</a:t>
            </a: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1" y="3219540"/>
            <a:ext cx="3096345" cy="8531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17 291,4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6002" y="1574036"/>
            <a:ext cx="2595903" cy="118665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183,6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73" y="1569498"/>
            <a:ext cx="2866604" cy="936104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56 995,5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7 922,7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2911358"/>
            <a:ext cx="2595903" cy="1000076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171,1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40153" y="1569497"/>
            <a:ext cx="3096344" cy="1456502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2 155,5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40152" y="4225271"/>
            <a:ext cx="3096344" cy="931921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49 575,6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1181150" y="5275420"/>
            <a:ext cx="3033840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37,4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4716016" y="5309823"/>
            <a:ext cx="3096344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1 040,7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Расходы на реализацию муниципальных 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полугодие 2025 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1475656" y="2564904"/>
            <a:ext cx="2592288" cy="3456384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125 375,3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5364088" y="2429272"/>
            <a:ext cx="2592288" cy="359201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135 373,5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63688" y="1660612"/>
            <a:ext cx="2304256" cy="51244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2024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163611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2025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23309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</a:rPr>
              <a:t>*с 2019 года в поселении реализуются </a:t>
            </a:r>
            <a:endParaRPr lang="ru-RU" sz="1100" b="1" dirty="0" smtClean="0">
              <a:solidFill>
                <a:prstClr val="black"/>
              </a:solidFill>
            </a:endParaRPr>
          </a:p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>
                <a:solidFill>
                  <a:prstClr val="black"/>
                </a:solidFill>
              </a:rPr>
              <a:t>только </a:t>
            </a:r>
            <a:r>
              <a:rPr lang="ru-RU" sz="1100" b="1" dirty="0">
                <a:solidFill>
                  <a:prstClr val="black"/>
                </a:solidFill>
              </a:rPr>
              <a:t>муниципальные программы </a:t>
            </a:r>
            <a:endParaRPr lang="en-US" sz="1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  <a:gradFill>
            <a:gsLst>
              <a:gs pos="0">
                <a:srgbClr val="FF0000"/>
              </a:gs>
              <a:gs pos="83899">
                <a:srgbClr val="66FF33"/>
              </a:gs>
              <a:gs pos="73030">
                <a:srgbClr val="FFFF00"/>
              </a:gs>
              <a:gs pos="4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Содержание в нормативном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2025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15 774,7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24390</TotalTime>
  <Words>777</Words>
  <Application>Microsoft Office PowerPoint</Application>
  <PresentationFormat>Экран (4:3)</PresentationFormat>
  <Paragraphs>156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1 полугодие 2025 года (тыс. руб.) </vt:lpstr>
      <vt:lpstr>Структура неналоговых поступлений в бюджет поселения за 1 полугодие 2025 года (тыс. руб.)   </vt:lpstr>
      <vt:lpstr>Структура безвозмездных поступлений в бюджет поселения за 1 полугодие 2025 года (тыс. руб.) </vt:lpstr>
      <vt:lpstr>Структура расходов бюджета поселения                                за 1 полугодие 2025 года (тыс. руб.)</vt:lpstr>
      <vt:lpstr>Презентация PowerPoint</vt:lpstr>
      <vt:lpstr>Расходы дорожного фонда городского поселения Излучинск за 1 полугодие 2025 года</vt:lpstr>
      <vt:lpstr>Расходы на благоустройство городского поселения Излучинск за 1 полугодие 2025 года</vt:lpstr>
      <vt:lpstr>Расходы на культуру, кинематографию  городского поселения Излучинск   за 1 полугодие 2025 года 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874</cp:revision>
  <cp:lastPrinted>2021-07-07T11:54:40Z</cp:lastPrinted>
  <dcterms:created xsi:type="dcterms:W3CDTF">2012-01-27T08:52:51Z</dcterms:created>
  <dcterms:modified xsi:type="dcterms:W3CDTF">2025-07-08T07:18:00Z</dcterms:modified>
</cp:coreProperties>
</file>