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810375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9933FF"/>
    <a:srgbClr val="9900FF"/>
    <a:srgbClr val="FFFFFF"/>
    <a:srgbClr val="0000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462" autoAdjust="0"/>
  </p:normalViewPr>
  <p:slideViewPr>
    <p:cSldViewPr>
      <p:cViewPr varScale="1">
        <p:scale>
          <a:sx n="73" d="100"/>
          <a:sy n="73" d="100"/>
        </p:scale>
        <p:origin x="118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60\OtdPlan\2021%20&#1075;&#1086;&#1076;\&#1086;&#1090;&#1095;&#1077;&#1090;%20&#1079;&#1072;%202021%20&#1075;&#1086;&#1076;\&#1041;&#1102;&#1076;&#1078;&#1077;&#1090;%20&#1076;&#1083;&#1103;%20&#1075;&#1088;&#1072;&#1078;&#1076;&#1072;&#1085;\&#1048;&#1090;&#1086;&#1075;&#1080;%20&#1079;&#1072;%20%202021%20&#1075;&#1086;&#1076;\&#1041;&#1102;&#1076;&#1078;&#1077;&#1090;%20&#1076;&#1083;&#1103;%20&#1075;&#1088;&#1072;&#1078;&#1076;&#1072;&#1085;\&#1090;&#1072;&#1073;&#1083;&#1080;&#1094;&#1099;%20&#1082;%20&#1080;&#1090;&#1086;&#1075;&#1072;&#108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10.60\OtdPlan\2021%20&#1075;&#1086;&#1076;\&#1086;&#1090;&#1095;&#1077;&#1090;%20&#1079;&#1072;%202021%20&#1075;&#1086;&#1076;\&#1041;&#1102;&#1076;&#1078;&#1077;&#1090;%20&#1076;&#1083;&#1103;%20&#1075;&#1088;&#1072;&#1078;&#1076;&#1072;&#1085;\&#1048;&#1090;&#1086;&#1075;&#1080;%20&#1079;&#1072;%20%202021%20&#1075;&#1086;&#1076;\&#1041;&#1102;&#1076;&#1078;&#1077;&#1090;%20&#1076;&#1083;&#1103;%20&#1075;&#1088;&#1072;&#1078;&#1076;&#1072;&#1085;\&#1090;&#1072;&#1073;&#1083;&#1080;&#1094;&#1099;%20&#1082;%20&#1080;&#1090;&#1086;&#1075;&#1072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251744265491382E-2"/>
          <c:y val="3.1516205406606476E-2"/>
          <c:w val="0.64126587480446495"/>
          <c:h val="0.94411769563141645"/>
        </c:manualLayout>
      </c:layout>
      <c:pieChart>
        <c:varyColors val="1"/>
        <c:ser>
          <c:idx val="0"/>
          <c:order val="0"/>
          <c:tx>
            <c:strRef>
              <c:f>'[таблицы к итогам.xlsx]структура доходов'!$C$1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25"/>
          <c:dPt>
            <c:idx val="0"/>
            <c:bubble3D val="0"/>
            <c:explosion val="3"/>
            <c:extLst>
              <c:ext xmlns:c16="http://schemas.microsoft.com/office/drawing/2014/chart" uri="{C3380CC4-5D6E-409C-BE32-E72D297353CC}">
                <c16:uniqueId val="{00000000-D6CC-4664-ABDA-4F08CB91CBF8}"/>
              </c:ext>
            </c:extLst>
          </c:dPt>
          <c:dPt>
            <c:idx val="1"/>
            <c:bubble3D val="0"/>
            <c:explosion val="3"/>
            <c:extLst>
              <c:ext xmlns:c16="http://schemas.microsoft.com/office/drawing/2014/chart" uri="{C3380CC4-5D6E-409C-BE32-E72D297353CC}">
                <c16:uniqueId val="{00000001-D6CC-4664-ABDA-4F08CB91CBF8}"/>
              </c:ext>
            </c:extLst>
          </c:dPt>
          <c:dPt>
            <c:idx val="2"/>
            <c:bubble3D val="0"/>
            <c:explosion val="5"/>
            <c:extLst>
              <c:ext xmlns:c16="http://schemas.microsoft.com/office/drawing/2014/chart" uri="{C3380CC4-5D6E-409C-BE32-E72D297353CC}">
                <c16:uniqueId val="{00000002-D6CC-4664-ABDA-4F08CB91CBF8}"/>
              </c:ext>
            </c:extLst>
          </c:dPt>
          <c:dLbls>
            <c:dLbl>
              <c:idx val="0"/>
              <c:layout>
                <c:manualLayout>
                  <c:x val="-0.18940398228915342"/>
                  <c:y val="0.1537272885595294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77 </a:t>
                    </a:r>
                    <a:r>
                      <a:rPr lang="en-US" smtClean="0"/>
                      <a:t>068,1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844672163745791"/>
                      <c:h val="6.93321988247552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6CC-4664-ABDA-4F08CB91CBF8}"/>
                </c:ext>
              </c:extLst>
            </c:dLbl>
            <c:dLbl>
              <c:idx val="1"/>
              <c:layout>
                <c:manualLayout>
                  <c:x val="-0.13274467134795376"/>
                  <c:y val="-0.2013946648570579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56 </a:t>
                    </a:r>
                    <a:r>
                      <a:rPr lang="en-US" smtClean="0"/>
                      <a:t>975,3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254532235005231"/>
                      <c:h val="0.112232837492530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6CC-4664-ABDA-4F08CB91CBF8}"/>
                </c:ext>
              </c:extLst>
            </c:dLbl>
            <c:dLbl>
              <c:idx val="2"/>
              <c:layout>
                <c:manualLayout>
                  <c:x val="0.18292863246730204"/>
                  <c:y val="-9.5334752595057012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120 </a:t>
                    </a:r>
                    <a:r>
                      <a:rPr lang="en-US" smtClean="0"/>
                      <a:t>525,4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CC-4664-ABDA-4F08CB91CB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доходов'!$F$1:$F$3</c:f>
              <c:numCache>
                <c:formatCode>#,##0.00</c:formatCode>
                <c:ptCount val="3"/>
                <c:pt idx="0">
                  <c:v>77068.100000000006</c:v>
                </c:pt>
                <c:pt idx="1">
                  <c:v>56975.3</c:v>
                </c:pt>
                <c:pt idx="2">
                  <c:v>120525.4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CC-4664-ABDA-4F08CB91CBF8}"/>
            </c:ext>
          </c:extLst>
        </c:ser>
        <c:ser>
          <c:idx val="1"/>
          <c:order val="1"/>
          <c:tx>
            <c:strRef>
              <c:f>'[таблицы к итогам.xlsx]структура доходов'!$C$2</c:f>
              <c:strCache>
                <c:ptCount val="1"/>
                <c:pt idx="0">
                  <c:v>неналоговые доходы</c:v>
                </c:pt>
              </c:strCache>
            </c:strRef>
          </c:tx>
          <c:explosion val="25"/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доходов'!$D$2:$F$2</c:f>
              <c:numCache>
                <c:formatCode>General</c:formatCode>
                <c:ptCount val="3"/>
                <c:pt idx="2" formatCode="#,##0.00">
                  <c:v>56975.3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CC-4664-ABDA-4F08CB91CBF8}"/>
            </c:ext>
          </c:extLst>
        </c:ser>
        <c:ser>
          <c:idx val="2"/>
          <c:order val="2"/>
          <c:tx>
            <c:strRef>
              <c:f>'[таблицы к итогам.xlsx]структура доходов'!$C$3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доходов'!$D$3:$F$3</c:f>
              <c:numCache>
                <c:formatCode>General</c:formatCode>
                <c:ptCount val="3"/>
                <c:pt idx="2" formatCode="#,##0.00">
                  <c:v>120525.4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CC-4664-ABDA-4F08CB91C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 rtl="0">
            <a:defRPr sz="16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5227554081293"/>
          <c:y val="0.10137207891122595"/>
          <c:w val="0.83058781265721782"/>
          <c:h val="0.8092164728978303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32121074793708E-2"/>
          <c:y val="0.17145066799872052"/>
          <c:w val="0.97867881340413843"/>
          <c:h val="0.82854934544224912"/>
        </c:manualLayout>
      </c:layout>
      <c:pie3DChart>
        <c:varyColors val="1"/>
        <c:ser>
          <c:idx val="0"/>
          <c:order val="0"/>
          <c:explosion val="24"/>
          <c:dPt>
            <c:idx val="9"/>
            <c:bubble3D val="0"/>
            <c:explosion val="0"/>
            <c:extLst>
              <c:ext xmlns:c16="http://schemas.microsoft.com/office/drawing/2014/chart" uri="{C3380CC4-5D6E-409C-BE32-E72D297353CC}">
                <c16:uniqueId val="{00000000-0F79-42C5-BCB3-C5D45B112ACE}"/>
              </c:ext>
            </c:extLst>
          </c:dPt>
          <c:dLbls>
            <c:dLbl>
              <c:idx val="0"/>
              <c:layout>
                <c:manualLayout>
                  <c:x val="-0.18052092572592116"/>
                  <c:y val="-7.3252519745868033E-3"/>
                </c:manualLayout>
              </c:layout>
              <c:tx>
                <c:rich>
                  <a:bodyPr/>
                  <a:lstStyle/>
                  <a:p>
                    <a:r>
                      <a:rPr lang="ru-RU" sz="800"/>
                      <a:t>Субвенции бюджетам городских поселений на выполнение передаваемых полномочий субъектов Российской Федерации                                                                                                          </a:t>
                    </a:r>
                    <a:r>
                      <a:rPr lang="en-US" sz="800"/>
                      <a:t>13,7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79-42C5-BCB3-C5D45B112ACE}"/>
                </c:ext>
              </c:extLst>
            </c:dLbl>
            <c:dLbl>
              <c:idx val="1"/>
              <c:layout>
                <c:manualLayout>
                  <c:x val="-0.33450131224035218"/>
                  <c:y val="8.6232020731546621E-2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Возврат остатков субвенций на осуществление первичного воинского учета                                                                                                                </a:t>
                    </a:r>
                    <a:r>
                      <a:rPr lang="en-US" sz="800" dirty="0"/>
                      <a:t>14,5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79-42C5-BCB3-C5D45B112ACE}"/>
                </c:ext>
              </c:extLst>
            </c:dLbl>
            <c:dLbl>
              <c:idx val="2"/>
              <c:layout>
                <c:manualLayout>
                  <c:x val="-0.22205014344137217"/>
                  <c:y val="-0.14215436452345298"/>
                </c:manualLayout>
              </c:layout>
              <c:tx>
                <c:rich>
                  <a:bodyPr/>
                  <a:lstStyle/>
                  <a:p>
                    <a:r>
                      <a:rPr lang="ru-RU" sz="800"/>
                      <a:t>Прочие дотации                                                                                  бюджетам городских поселений                                                                 </a:t>
                    </a:r>
                    <a:r>
                      <a:rPr lang="en-US" sz="800"/>
                      <a:t>708,7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79-42C5-BCB3-C5D45B112ACE}"/>
                </c:ext>
              </c:extLst>
            </c:dLbl>
            <c:dLbl>
              <c:idx val="3"/>
              <c:layout>
                <c:manualLayout>
                  <c:x val="-5.6117904303651607E-2"/>
                  <c:y val="-9.2740825954738884E-2"/>
                </c:manualLayout>
              </c:layout>
              <c:tx>
                <c:rich>
                  <a:bodyPr/>
                  <a:lstStyle/>
                  <a:p>
                    <a:r>
                      <a:rPr lang="ru-RU" sz="800"/>
                      <a:t>Субвенции бюджетам городских поселений на осуществление первичноо воинского учета на территории, где отсутствуют военные комиссариаты                                                                                                        </a:t>
                    </a:r>
                    <a:r>
                      <a:rPr lang="en-US" sz="800"/>
                      <a:t>1 730,80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79-42C5-BCB3-C5D45B112ACE}"/>
                </c:ext>
              </c:extLst>
            </c:dLbl>
            <c:dLbl>
              <c:idx val="4"/>
              <c:layout>
                <c:manualLayout>
                  <c:x val="6.7176734461198304E-2"/>
                  <c:y val="-0.10005428983342936"/>
                </c:manualLayout>
              </c:layout>
              <c:tx>
                <c:rich>
                  <a:bodyPr/>
                  <a:lstStyle/>
                  <a:p>
                    <a:r>
                      <a:rPr lang="ru-RU" sz="800"/>
                      <a:t>Дотации бюджетам городских поселений на поддержку мер по сбалансированности бюджетов                                                                                      </a:t>
                    </a:r>
                    <a:r>
                      <a:rPr lang="en-US" sz="800"/>
                      <a:t>1 846,90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79-42C5-BCB3-C5D45B112ACE}"/>
                </c:ext>
              </c:extLst>
            </c:dLbl>
            <c:dLbl>
              <c:idx val="5"/>
              <c:layout>
                <c:manualLayout>
                  <c:x val="1.5512848299187158E-3"/>
                  <c:y val="-8.2414938391858275E-3"/>
                </c:manualLayout>
              </c:layout>
              <c:tx>
                <c:rich>
                  <a:bodyPr/>
                  <a:lstStyle/>
                  <a:p>
                    <a:r>
                      <a:rPr lang="ru-RU" sz="800"/>
                      <a:t>Прочие межбюджетные трансферты, передаваемые бюджетам городских поселений                                                                                                                                                                    </a:t>
                    </a:r>
                    <a:r>
                      <a:rPr lang="en-US" sz="800"/>
                      <a:t>2 021,10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79-42C5-BCB3-C5D45B112ACE}"/>
                </c:ext>
              </c:extLst>
            </c:dLbl>
            <c:dLbl>
              <c:idx val="6"/>
              <c:layout>
                <c:manualLayout>
                  <c:x val="0.13985636464593837"/>
                  <c:y val="7.2121309746029039E-2"/>
                </c:manualLayout>
              </c:layout>
              <c:tx>
                <c:rich>
                  <a:bodyPr/>
                  <a:lstStyle/>
                  <a:p>
                    <a:r>
                      <a:rPr lang="ru-RU" sz="800"/>
                      <a:t>Субсидии бюджетам городских поселений на реализацию программ формирования современной городской среды                                                                                                                           </a:t>
                    </a:r>
                    <a:r>
                      <a:rPr lang="en-US" sz="800"/>
                      <a:t>3 775,70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79-42C5-BCB3-C5D45B112ACE}"/>
                </c:ext>
              </c:extLst>
            </c:dLbl>
            <c:dLbl>
              <c:idx val="7"/>
              <c:layout>
                <c:manualLayout>
                  <c:x val="2.9023642181834078E-2"/>
                  <c:y val="-0.10582415907276453"/>
                </c:manualLayout>
              </c:layout>
              <c:tx>
                <c:rich>
                  <a:bodyPr/>
                  <a:lstStyle/>
                  <a:p>
                    <a:r>
                      <a:rPr lang="ru-RU" sz="800" dirty="0"/>
                      <a:t>Межбюджетные трансферты, передаваемые бюджетам городским поселениям из бюджета муниципального района                                     </a:t>
                    </a:r>
                    <a:r>
                      <a:rPr lang="en-US" sz="800" dirty="0"/>
                      <a:t>6 591,50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79-42C5-BCB3-C5D45B112ACE}"/>
                </c:ext>
              </c:extLst>
            </c:dLbl>
            <c:dLbl>
              <c:idx val="8"/>
              <c:layout>
                <c:manualLayout>
                  <c:x val="-9.9781780978035639E-2"/>
                  <c:y val="3.1339592166363818E-2"/>
                </c:manualLayout>
              </c:layout>
              <c:tx>
                <c:rich>
                  <a:bodyPr/>
                  <a:lstStyle/>
                  <a:p>
                    <a:r>
                      <a:rPr lang="ru-RU" sz="800"/>
                      <a:t>Прочие субсидии                                                                                                                      бюджетам городских поселений                          </a:t>
                    </a:r>
                    <a:r>
                      <a:rPr lang="en-US" sz="800"/>
                      <a:t>13 353,30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79-42C5-BCB3-C5D45B112ACE}"/>
                </c:ext>
              </c:extLst>
            </c:dLbl>
            <c:dLbl>
              <c:idx val="9"/>
              <c:layout>
                <c:manualLayout>
                  <c:x val="0.19902324233582477"/>
                  <c:y val="-0.26801760074108383"/>
                </c:manualLayout>
              </c:layout>
              <c:tx>
                <c:rich>
                  <a:bodyPr/>
                  <a:lstStyle/>
                  <a:p>
                    <a:r>
                      <a:rPr lang="ru-RU" sz="800"/>
                      <a:t>Дотации бюджетам городских поселений на выравнивание бюджетной обеспеченности  </a:t>
                    </a:r>
                  </a:p>
                  <a:p>
                    <a:r>
                      <a:rPr lang="ru-RU" sz="800"/>
                      <a:t>90 498,4</a:t>
                    </a:r>
                    <a:endParaRPr lang="en-US" sz="1000">
                      <a:latin typeface="Antique Olive Compact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79-42C5-BCB3-C5D45B112A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'[таблицы к итогам.xlsx]структура доходов'!$A$19:$G$28</c:f>
              <c:multiLvlStrCache>
                <c:ptCount val="10"/>
                <c:lvl>
                  <c:pt idx="0">
                    <c:v>13,7</c:v>
                  </c:pt>
                  <c:pt idx="1">
                    <c:v>14,5</c:v>
                  </c:pt>
                  <c:pt idx="2">
                    <c:v>708,7</c:v>
                  </c:pt>
                  <c:pt idx="3">
                    <c:v>1 730,80</c:v>
                  </c:pt>
                  <c:pt idx="4">
                    <c:v>1 846,90</c:v>
                  </c:pt>
                  <c:pt idx="5">
                    <c:v>2 021,10</c:v>
                  </c:pt>
                  <c:pt idx="6">
                    <c:v>3 775,70</c:v>
                  </c:pt>
                  <c:pt idx="7">
                    <c:v>6 591,50</c:v>
                  </c:pt>
                  <c:pt idx="8">
                    <c:v>13 353,30</c:v>
                  </c:pt>
                  <c:pt idx="9">
                    <c:v>90 498,40</c:v>
                  </c:pt>
                </c:lvl>
                <c:lvl>
                  <c:pt idx="0">
                    <c:v>Субвенции бюджетам городских поселений на выполнение передаваемых полномочий субъектов Российской Федерации</c:v>
                  </c:pt>
                  <c:pt idx="1">
                    <c:v>Возврат остатков субвенций на осуществление первичного воинского учета</c:v>
                  </c:pt>
                  <c:pt idx="2">
                    <c:v>Прочие дотации бюджетам городских поселений</c:v>
                  </c:pt>
                  <c:pt idx="3">
                    <c:v>Субвенции бюджетам городских поселений на осуществление первичноо воинского учета на территории, где отсутствуют военные комиссариаты</c:v>
                  </c:pt>
                  <c:pt idx="4">
                    <c:v>Дотации бюджетам городских поселений на поддержку мер по сбалансированности бюджетов</c:v>
                  </c:pt>
                  <c:pt idx="5">
                    <c:v>Прочие межбюджетные трансферты, передаваемые бюджетам городских поселений</c:v>
                  </c:pt>
                  <c:pt idx="6">
                    <c:v>Субсидии бюджетам городских поселений на реализацию программ формирования современной городской среды</c:v>
                  </c:pt>
                  <c:pt idx="7">
                    <c:v>Межбюджетные трансферты, передаваемые бюджетам городским поселениям из бюджета муниципального района</c:v>
                  </c:pt>
                  <c:pt idx="8">
                    <c:v>Прочие субсидии бюджетам городских поселений</c:v>
                  </c:pt>
                  <c:pt idx="9">
                    <c:v>Дотации бюджетам городских поселений на выравнивание бюджетной обеспеченности</c:v>
                  </c:pt>
                </c:lvl>
              </c:multiLvlStrCache>
            </c:multiLvlStrRef>
          </c:cat>
          <c:val>
            <c:numRef>
              <c:f>'[таблицы к итогам.xlsx]структура доходов'!$G$19:$G$28</c:f>
              <c:numCache>
                <c:formatCode>General</c:formatCode>
                <c:ptCount val="10"/>
                <c:pt idx="0">
                  <c:v>13.7</c:v>
                </c:pt>
                <c:pt idx="1">
                  <c:v>14.5</c:v>
                </c:pt>
                <c:pt idx="2">
                  <c:v>708.7</c:v>
                </c:pt>
                <c:pt idx="3" formatCode="#,##0.00">
                  <c:v>1730.8</c:v>
                </c:pt>
                <c:pt idx="4" formatCode="#,##0.00">
                  <c:v>1846.9</c:v>
                </c:pt>
                <c:pt idx="5" formatCode="#,##0.00">
                  <c:v>2021.1</c:v>
                </c:pt>
                <c:pt idx="6" formatCode="#,##0.00">
                  <c:v>3775.7</c:v>
                </c:pt>
                <c:pt idx="7" formatCode="#,##0.00">
                  <c:v>6591.5</c:v>
                </c:pt>
                <c:pt idx="8" formatCode="#,##0.00">
                  <c:v>13353.3</c:v>
                </c:pt>
                <c:pt idx="9" formatCode="#,##0.00">
                  <c:v>90498.4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79-42C5-BCB3-C5D45B112A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0.27049</cdr:x>
      <cdr:y>0.22195</cdr:y>
    </cdr:from>
    <cdr:to>
      <cdr:x>0.5082</cdr:x>
      <cdr:y>0.22195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2376264" y="1374452"/>
          <a:ext cx="2088232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1163" cy="497125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7" y="1"/>
            <a:ext cx="2951163" cy="497125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6" rIns="91412" bIns="4570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2"/>
          </a:xfrm>
          <a:prstGeom prst="rect">
            <a:avLst/>
          </a:prstGeom>
        </p:spPr>
        <p:txBody>
          <a:bodyPr vert="horz" lIns="91412" tIns="45706" rIns="91412" bIns="4570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3"/>
            <a:ext cx="2951163" cy="497125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7" y="9443663"/>
            <a:ext cx="2951163" cy="497125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D7ED3-2496-4FBD-8B6A-E3881EA6048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40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2021 год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на благоустройство городского поселения Излучинск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2021  год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11375" y="4233969"/>
            <a:ext cx="8332314" cy="28803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Содержание детских и игровых площадок </a:t>
            </a:r>
            <a:r>
              <a:rPr lang="ru-RU" sz="1100" dirty="0"/>
              <a:t>пгт. </a:t>
            </a:r>
            <a:r>
              <a:rPr lang="ru-RU" sz="1100" dirty="0" smtClean="0"/>
              <a:t>Излучинск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47564" y="1636115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52 774,5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 flipH="1">
            <a:off x="4675976" y="1636115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64 594,7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475656" y="1123675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2020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652120" y="1082030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23200" y="3772358"/>
            <a:ext cx="8348848" cy="37672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/>
              <a:t>Выполнение работ по </a:t>
            </a:r>
            <a:r>
              <a:rPr lang="ru-RU" sz="1100" dirty="0" smtClean="0"/>
              <a:t>благоустройству дворовых территорий  </a:t>
            </a:r>
            <a:r>
              <a:rPr lang="ru-RU" sz="1100" dirty="0"/>
              <a:t>в пгт. </a:t>
            </a:r>
            <a:r>
              <a:rPr lang="ru-RU" sz="1100" dirty="0" err="1" smtClean="0"/>
              <a:t>Излучинск</a:t>
            </a:r>
            <a:r>
              <a:rPr lang="ru-RU" sz="1100" dirty="0"/>
              <a:t> </a:t>
            </a:r>
            <a:r>
              <a:rPr lang="ru-RU" sz="1100" dirty="0" smtClean="0"/>
              <a:t>по ул. Набережная д. 12, ул. Энергетиков д.4 и д. 19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23200" y="3356992"/>
            <a:ext cx="8332314" cy="272663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Выполнение </a:t>
            </a:r>
            <a:r>
              <a:rPr lang="ru-RU" sz="1100" dirty="0"/>
              <a:t>работ по </a:t>
            </a:r>
            <a:r>
              <a:rPr lang="ru-RU" sz="1100" dirty="0" smtClean="0"/>
              <a:t>устройству пешеходных тротуаров 2 очередь </a:t>
            </a:r>
            <a:r>
              <a:rPr lang="ru-RU" sz="1100" dirty="0"/>
              <a:t>в пгт. Излучинск.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33237" y="2636912"/>
            <a:ext cx="8332314" cy="641541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Содержание </a:t>
            </a:r>
            <a:r>
              <a:rPr lang="ru-RU" sz="1100" dirty="0"/>
              <a:t>сетей уличного освещения с. Большетархово </a:t>
            </a:r>
            <a:r>
              <a:rPr lang="ru-RU" sz="1100" dirty="0" smtClean="0"/>
              <a:t>–  </a:t>
            </a:r>
            <a:r>
              <a:rPr lang="ru-RU" sz="1100" dirty="0"/>
              <a:t>74 светильника,  в пгт. Излучинск –  1090 светильников; техническое обслуживание и текущий ремонт электрических сетей и электрооборудования уличного освещения с. Большетархово, д. Соснина, </a:t>
            </a:r>
            <a:r>
              <a:rPr lang="ru-RU" sz="1100" dirty="0" smtClean="0"/>
              <a:t>            д</a:t>
            </a:r>
            <a:r>
              <a:rPr lang="ru-RU" sz="1100" dirty="0"/>
              <a:t>. Пасол; ремонт сетей уличного освещения по ул. Пионерная – 900 м.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33237" y="2276872"/>
            <a:ext cx="8338811" cy="28803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Содержание </a:t>
            </a:r>
            <a:r>
              <a:rPr lang="ru-RU" sz="1100" dirty="0"/>
              <a:t>внутриквартальных дорог и территорий – 76540,00 м². 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411375" y="5362279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 smtClean="0"/>
              <a:t>Техническое обслуживание электрического и сантехнического оборудования административного здания по ул. Набережной, 13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411375" y="5010060"/>
            <a:ext cx="8332314" cy="28803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Выполнение работ по отсыпке и планировке территории квартала ИЖС</a:t>
            </a:r>
          </a:p>
          <a:p>
            <a:r>
              <a:rPr lang="ru-RU" sz="1100" dirty="0" smtClean="0"/>
              <a:t> 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23200" y="4648341"/>
            <a:ext cx="8332314" cy="256349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Отлов </a:t>
            </a:r>
            <a:r>
              <a:rPr lang="ru-RU" sz="1100" dirty="0"/>
              <a:t>безнадзорных животных – </a:t>
            </a:r>
            <a:r>
              <a:rPr lang="ru-RU" sz="1100" dirty="0" smtClean="0"/>
              <a:t>157 гол.</a:t>
            </a:r>
            <a:endParaRPr lang="ru-RU" sz="1100" dirty="0"/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411375" y="5805264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 smtClean="0"/>
              <a:t>Выполнение работ по устройству ограждения по ул. Школьная </a:t>
            </a:r>
            <a:r>
              <a:rPr lang="ru-RU" sz="1100" dirty="0" err="1" smtClean="0"/>
              <a:t>пгт</a:t>
            </a:r>
            <a:r>
              <a:rPr lang="ru-RU" sz="1100" dirty="0" smtClean="0"/>
              <a:t>. </a:t>
            </a:r>
            <a:r>
              <a:rPr lang="ru-RU" sz="1100" dirty="0" err="1" smtClean="0"/>
              <a:t>Излучинск</a:t>
            </a:r>
            <a:endParaRPr lang="ru-RU" sz="11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779755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кинематографию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Излучинск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год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99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47564" y="1864654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13 010,4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flipH="1">
            <a:off x="4675976" y="1864654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12 199 ,4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59632" y="1375972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2020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24128" y="1268760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1520" y="2492896"/>
            <a:ext cx="8712968" cy="4176464"/>
          </a:xfrm>
          <a:prstGeom prst="round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1"/>
                </a:solidFill>
              </a:rPr>
              <a:t> </a:t>
            </a:r>
          </a:p>
          <a:p>
            <a:endParaRPr lang="ru-RU" sz="900" dirty="0" smtClean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Участие в районном онлайн-мероприятии, посвященном Дню памяти о россиянах, исполнявших служебный долг за пределами Отечества;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Поздравительная акция «С 23 февраля» Всероссийская акция «Защитим память героев» - церемония возложения цветов к мемориалу и памятникам представителями общественных организаций, органов местного самоуправления Участие в акции «</a:t>
            </a:r>
            <a:r>
              <a:rPr lang="ru-RU" sz="900" dirty="0" err="1">
                <a:solidFill>
                  <a:schemeClr val="tx1"/>
                </a:solidFill>
              </a:rPr>
              <a:t>Триколор</a:t>
            </a:r>
            <a:r>
              <a:rPr lang="ru-RU" sz="900" dirty="0">
                <a:solidFill>
                  <a:schemeClr val="tx1"/>
                </a:solidFill>
              </a:rPr>
              <a:t>»;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Онлайн-фестиваль «Крым – это Россия!»;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Онлайн викторина «Крым многонациональный»;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Онлайн выставка «Путешествие по Крыму»;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Вручение ветеранам Великой Отечественной войны подарочных наборов, продуктовых наборов, цветов;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Проведение акций «Забота, помощь, милосердие», «Алло, волонтер!?» для оказания помощи ветеранам Великой Отечественной войны по уборке жилых помещений, заготовке дров, благоустройству придомовых территорий и приусадебных участков;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Участие во Всероссийской акции «Георгиевская ленточка», Всероссийском проекте</a:t>
            </a:r>
            <a:r>
              <a:rPr lang="ru-RU" sz="900" dirty="0">
                <a:solidFill>
                  <a:schemeClr val="tx1"/>
                </a:solidFill>
              </a:rPr>
              <a:t> «</a:t>
            </a:r>
            <a:r>
              <a:rPr lang="ru-RU" sz="900" dirty="0" err="1">
                <a:solidFill>
                  <a:schemeClr val="tx1"/>
                </a:solidFill>
              </a:rPr>
              <a:t>Окна_Победы</a:t>
            </a:r>
            <a:r>
              <a:rPr lang="ru-RU" sz="900" dirty="0">
                <a:solidFill>
                  <a:schemeClr val="tx1"/>
                </a:solidFill>
              </a:rPr>
              <a:t>», </a:t>
            </a:r>
            <a:r>
              <a:rPr lang="ru-RU" sz="900" dirty="0">
                <a:solidFill>
                  <a:schemeClr val="tx1"/>
                </a:solidFill>
              </a:rPr>
              <a:t>Всероссийской акции «Бессмертный полк», Всероссийской акции «Вахта Памяти», Фронтовая бригада Акция «#</a:t>
            </a:r>
            <a:r>
              <a:rPr lang="ru-RU" sz="900" dirty="0" err="1">
                <a:solidFill>
                  <a:schemeClr val="tx1"/>
                </a:solidFill>
              </a:rPr>
              <a:t>ПоемДвором</a:t>
            </a:r>
            <a:r>
              <a:rPr lang="ru-RU" sz="900" dirty="0">
                <a:solidFill>
                  <a:schemeClr val="tx1"/>
                </a:solidFill>
              </a:rPr>
              <a:t>», Международный проект «Рио-Рита – радость Победы», Всероссийская акция «Фонарики Победы», адресное поздравление ветеранов Великой Отечественной войны  и лиц к ним приравненных на дому;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Участие во Всероссийской  акции «Зажги свечу памяти», Всероссийской акции «Красная гвоздика», Всероссийской акции «Марафон памяти» (Всероссийская минута молчания), 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торжественное мероприятие, посвященное «Дню памяти и скорби» с возложением цветов к мемориалам и памятникам, акция «Как живешь, Ветеран» - вручение волонтерами (бесконтактная доставка) продуктовых наборов ветеранам Великой Отечественной войны 1941–1945 годов, акция «Вахта памяти», акция «Пусть всегда будет солнце», акция «Весть Победы», акция «В 6 часов вечера после войны»;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Акция «</a:t>
            </a:r>
            <a:r>
              <a:rPr lang="ru-RU" sz="900" dirty="0" err="1">
                <a:solidFill>
                  <a:schemeClr val="tx1"/>
                </a:solidFill>
              </a:rPr>
              <a:t>Триколор</a:t>
            </a:r>
            <a:r>
              <a:rPr lang="ru-RU" sz="900" dirty="0">
                <a:solidFill>
                  <a:schemeClr val="tx1"/>
                </a:solidFill>
              </a:rPr>
              <a:t>» - раздача лент «</a:t>
            </a:r>
            <a:r>
              <a:rPr lang="ru-RU" sz="900" dirty="0" err="1">
                <a:solidFill>
                  <a:schemeClr val="tx1"/>
                </a:solidFill>
              </a:rPr>
              <a:t>триколор</a:t>
            </a:r>
            <a:r>
              <a:rPr lang="ru-RU" sz="900" dirty="0">
                <a:solidFill>
                  <a:schemeClr val="tx1"/>
                </a:solidFill>
              </a:rPr>
              <a:t>» на точках, доступных для посещения гражданами, праздничная уличная трансляция песен патриотического звучания о России, государственном флаге; 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Участие во Всероссийской исторической викторине в сообществе Бессмертного полка России (онлайн-акция), Всероссийский проект «Бессмертный полк»: конкурс «Поздравьте страну с праздником!»;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 err="1">
                <a:solidFill>
                  <a:schemeClr val="tx1"/>
                </a:solidFill>
              </a:rPr>
              <a:t>Флешмоб</a:t>
            </a:r>
            <a:r>
              <a:rPr lang="ru-RU" sz="900" dirty="0">
                <a:solidFill>
                  <a:schemeClr val="tx1"/>
                </a:solidFill>
              </a:rPr>
              <a:t> «Слово России» (онлайн-акция) («Большая перемена»), Всероссийский </a:t>
            </a:r>
            <a:r>
              <a:rPr lang="ru-RU" sz="900" dirty="0" err="1">
                <a:solidFill>
                  <a:schemeClr val="tx1"/>
                </a:solidFill>
              </a:rPr>
              <a:t>челлендж</a:t>
            </a:r>
            <a:r>
              <a:rPr lang="ru-RU" sz="900" dirty="0">
                <a:solidFill>
                  <a:schemeClr val="tx1"/>
                </a:solidFill>
              </a:rPr>
              <a:t> «</a:t>
            </a:r>
            <a:r>
              <a:rPr lang="ru-RU" sz="900" dirty="0" err="1">
                <a:solidFill>
                  <a:schemeClr val="tx1"/>
                </a:solidFill>
              </a:rPr>
              <a:t>Триколор</a:t>
            </a:r>
            <a:r>
              <a:rPr lang="ru-RU" sz="900" dirty="0">
                <a:solidFill>
                  <a:schemeClr val="tx1"/>
                </a:solidFill>
              </a:rPr>
              <a:t> объединяет» (онлайн-акция);</a:t>
            </a:r>
          </a:p>
          <a:p>
            <a:r>
              <a:rPr lang="ru-RU" sz="900" dirty="0">
                <a:solidFill>
                  <a:schemeClr val="tx1"/>
                </a:solidFill>
              </a:rPr>
              <a:t>Всероссийская акция «Свеча памяти», Всероссийская акция «Капля жизни», Районная акция «Мы за мир», Районный онлайн-проект «Открытая трибуна «Мой голос против терроризма»;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Онлайн конкурс праздничной открытки  «Любимое село»;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Всероссийская «Ночь искусств»;</a:t>
            </a:r>
            <a:endParaRPr lang="ru-RU" sz="900" dirty="0">
              <a:solidFill>
                <a:schemeClr val="tx1"/>
              </a:solidFill>
            </a:endParaRPr>
          </a:p>
          <a:p>
            <a:r>
              <a:rPr lang="ru-RU" sz="900" dirty="0">
                <a:solidFill>
                  <a:schemeClr val="tx1"/>
                </a:solidFill>
              </a:rPr>
              <a:t>Всероссийский </a:t>
            </a:r>
            <a:r>
              <a:rPr lang="ru-RU" sz="900" dirty="0" err="1">
                <a:solidFill>
                  <a:schemeClr val="tx1"/>
                </a:solidFill>
              </a:rPr>
              <a:t>флешмоб</a:t>
            </a:r>
            <a:r>
              <a:rPr lang="ru-RU" sz="900" dirty="0">
                <a:solidFill>
                  <a:schemeClr val="tx1"/>
                </a:solidFill>
              </a:rPr>
              <a:t> «Эстетика моего народа»,  Всероссийский </a:t>
            </a:r>
            <a:r>
              <a:rPr lang="ru-RU" sz="900" dirty="0" err="1">
                <a:solidFill>
                  <a:schemeClr val="tx1"/>
                </a:solidFill>
              </a:rPr>
              <a:t>флешмоб</a:t>
            </a:r>
            <a:r>
              <a:rPr lang="ru-RU" sz="900" dirty="0">
                <a:solidFill>
                  <a:schemeClr val="tx1"/>
                </a:solidFill>
              </a:rPr>
              <a:t> «Народ, которым горжусь», Всероссийский кулинарный </a:t>
            </a:r>
            <a:r>
              <a:rPr lang="ru-RU" sz="900" dirty="0" err="1">
                <a:solidFill>
                  <a:schemeClr val="tx1"/>
                </a:solidFill>
              </a:rPr>
              <a:t>флешмоб</a:t>
            </a:r>
            <a:r>
              <a:rPr lang="ru-RU" sz="900" dirty="0">
                <a:solidFill>
                  <a:schemeClr val="tx1"/>
                </a:solidFill>
              </a:rPr>
              <a:t> «Вкусно, национально», А</a:t>
            </a:r>
            <a:r>
              <a:rPr lang="en-US" sz="900" dirty="0">
                <a:solidFill>
                  <a:schemeClr val="tx1"/>
                </a:solidFill>
              </a:rPr>
              <a:t>RT</a:t>
            </a:r>
            <a:r>
              <a:rPr lang="ru-RU" sz="900" dirty="0">
                <a:solidFill>
                  <a:schemeClr val="tx1"/>
                </a:solidFill>
              </a:rPr>
              <a:t>-вернисаж «Листая страницы истории», Районная акция «Хоровод дружбы».</a:t>
            </a:r>
            <a:endParaRPr lang="ru-RU" sz="900" dirty="0">
              <a:solidFill>
                <a:schemeClr val="tx1"/>
              </a:solidFill>
            </a:endParaRPr>
          </a:p>
          <a:p>
            <a:endParaRPr lang="ru-RU" sz="900" dirty="0" smtClean="0">
              <a:solidFill>
                <a:schemeClr val="tx1"/>
              </a:solidFill>
            </a:endParaRPr>
          </a:p>
          <a:p>
            <a:endParaRPr lang="ru-RU" sz="900" dirty="0" smtClean="0">
              <a:solidFill>
                <a:schemeClr val="tx1"/>
              </a:solidFill>
            </a:endParaRPr>
          </a:p>
          <a:p>
            <a:endParaRPr lang="ru-RU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254 568,8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281 409</a:t>
            </a:r>
            <a:r>
              <a:rPr lang="en-US" sz="4800" b="1" dirty="0" smtClean="0">
                <a:ln w="50800"/>
                <a:solidFill>
                  <a:schemeClr val="tx1"/>
                </a:solidFill>
              </a:rPr>
              <a:t>,</a:t>
            </a:r>
            <a:r>
              <a:rPr lang="ru-RU" sz="4800" b="1" dirty="0" smtClean="0">
                <a:ln w="50800"/>
                <a:solidFill>
                  <a:schemeClr val="tx1"/>
                </a:solidFill>
              </a:rPr>
              <a:t>2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26</a:t>
            </a:r>
            <a:r>
              <a:rPr lang="en-US" sz="4800" b="1" dirty="0" smtClean="0">
                <a:ln w="50800"/>
                <a:solidFill>
                  <a:schemeClr val="tx1"/>
                </a:solidFill>
              </a:rPr>
              <a:t> </a:t>
            </a:r>
            <a:r>
              <a:rPr lang="ru-RU" sz="4800" b="1" dirty="0" smtClean="0">
                <a:ln w="50800"/>
                <a:solidFill>
                  <a:schemeClr val="tx1"/>
                </a:solidFill>
              </a:rPr>
              <a:t>840</a:t>
            </a:r>
            <a:r>
              <a:rPr lang="en-US" sz="4800" b="1" dirty="0" smtClean="0">
                <a:ln w="50800"/>
                <a:solidFill>
                  <a:schemeClr val="tx1"/>
                </a:solidFill>
              </a:rPr>
              <a:t>,</a:t>
            </a:r>
            <a:r>
              <a:rPr lang="ru-RU" sz="4800" b="1" dirty="0" smtClean="0">
                <a:ln w="50800"/>
                <a:solidFill>
                  <a:schemeClr val="tx1"/>
                </a:solidFill>
              </a:rPr>
              <a:t>4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Дефицит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2021 год 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1 год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9199821"/>
              </p:ext>
            </p:extLst>
          </p:nvPr>
        </p:nvGraphicFramePr>
        <p:xfrm>
          <a:off x="971600" y="836712"/>
          <a:ext cx="784513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налоговых поступлений в бюджет поселения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2021  год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677658" y="3686972"/>
            <a:ext cx="4608512" cy="576064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Доходы от уплаты акцизов</a:t>
            </a:r>
            <a:endParaRPr lang="ru-RU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77658" y="1415060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 на доходы физических лиц</a:t>
            </a:r>
            <a:endParaRPr lang="ru-RU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691952" y="2132856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Земельный налог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705676" y="2924944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 на имущество физических лиц</a:t>
            </a:r>
            <a:endParaRPr lang="ru-RU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677658" y="4437112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Транспортный налог</a:t>
            </a:r>
            <a:endParaRPr lang="ru-RU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691952" y="5229200"/>
            <a:ext cx="4608512" cy="720080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Единый сельскохозяйственный налог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69260" y="107852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2020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97899" y="1521875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47 306,7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69260" y="1526930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49 102,9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69260" y="227577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r>
              <a:rPr lang="ru-RU" b="1" dirty="0" smtClean="0">
                <a:solidFill>
                  <a:schemeClr val="tx1"/>
                </a:solidFill>
              </a:rPr>
              <a:t>7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914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69260" y="2970069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12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125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253064" y="110691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62756" y="5425161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324,0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69260" y="458112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1 244,00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62756" y="3809264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 </a:t>
            </a:r>
            <a:r>
              <a:rPr lang="ru-RU" b="1" dirty="0" smtClean="0">
                <a:solidFill>
                  <a:schemeClr val="tx1"/>
                </a:solidFill>
              </a:rPr>
              <a:t>944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97899" y="2276872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r>
              <a:rPr lang="ru-RU" b="1" dirty="0" smtClean="0">
                <a:solidFill>
                  <a:schemeClr val="tx1"/>
                </a:solidFill>
              </a:rPr>
              <a:t>4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174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94653" y="2970069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10 480,5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294653" y="5418060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493,3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294653" y="458112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1 246,6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53064" y="3809264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366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7829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неналоговых поступлений в бюджет поселения за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1 год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702222" y="2647510"/>
            <a:ext cx="4608512" cy="576064"/>
          </a:xfrm>
          <a:prstGeom prst="rightArrow">
            <a:avLst>
              <a:gd name="adj1" fmla="val 50000"/>
              <a:gd name="adj2" fmla="val 15230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Доходы от </a:t>
            </a:r>
            <a:r>
              <a:rPr lang="ru-RU" sz="1200" b="1" dirty="0" smtClean="0">
                <a:solidFill>
                  <a:schemeClr val="tx1"/>
                </a:solidFill>
              </a:rPr>
              <a:t>продажи квартир, иного имущества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658992" y="1062773"/>
            <a:ext cx="4641472" cy="494019"/>
          </a:xfrm>
          <a:prstGeom prst="rightArrow">
            <a:avLst>
              <a:gd name="adj1" fmla="val 50000"/>
              <a:gd name="adj2" fmla="val 20437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Доходы, получаемые в виде арендной платы за земельные участки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723534" y="1508110"/>
            <a:ext cx="4576930" cy="541459"/>
          </a:xfrm>
          <a:prstGeom prst="rightArrow">
            <a:avLst>
              <a:gd name="adj1" fmla="val 50000"/>
              <a:gd name="adj2" fmla="val 19093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</a:rPr>
              <a:t>Доходы от сдачи в аренду имущества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702222" y="2049569"/>
            <a:ext cx="4591224" cy="494935"/>
          </a:xfrm>
          <a:prstGeom prst="rightArrow">
            <a:avLst>
              <a:gd name="adj1" fmla="val 50000"/>
              <a:gd name="adj2" fmla="val 17750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Доходы от продажи земельных участков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702222" y="3345775"/>
            <a:ext cx="4608512" cy="564961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Доходы, поступающие в порядке возмещения расходов, понесенных в связи с эксплуатацией имущества городских поселений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728933" y="4026823"/>
            <a:ext cx="4585703" cy="648072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 от компенсации затрат бюджетов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06208" y="1167578"/>
            <a:ext cx="1274414" cy="29160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47</a:t>
            </a:r>
            <a:r>
              <a:rPr lang="en-US" b="1" dirty="0" smtClean="0">
                <a:solidFill>
                  <a:schemeClr val="tx1"/>
                </a:solidFill>
              </a:rPr>
              <a:t> 0</a:t>
            </a:r>
            <a:r>
              <a:rPr lang="ru-RU" b="1" dirty="0" smtClean="0">
                <a:solidFill>
                  <a:schemeClr val="tx1"/>
                </a:solidFill>
              </a:rPr>
              <a:t>20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79446" y="1170927"/>
            <a:ext cx="1243446" cy="305067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r>
              <a:rPr lang="ru-RU" b="1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5</a:t>
            </a:r>
            <a:r>
              <a:rPr lang="en-US" b="1" dirty="0" smtClean="0">
                <a:solidFill>
                  <a:schemeClr val="tx1"/>
                </a:solidFill>
              </a:rPr>
              <a:t>40,</a:t>
            </a:r>
            <a:r>
              <a:rPr lang="ru-RU" b="1" dirty="0" smtClean="0">
                <a:solidFill>
                  <a:schemeClr val="tx1"/>
                </a:solidFill>
              </a:rPr>
              <a:t>7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323416" y="2146665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787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325955" y="2778375"/>
            <a:ext cx="1224136" cy="252029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1 273,2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343080" y="493596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73,6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323416" y="4224845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</a:t>
            </a:r>
            <a:r>
              <a:rPr lang="ru-RU" b="1" dirty="0" smtClean="0">
                <a:solidFill>
                  <a:schemeClr val="tx1"/>
                </a:solidFill>
              </a:rPr>
              <a:t> 200,1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323416" y="349928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735,1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754934" y="5456247"/>
            <a:ext cx="4559702" cy="792088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Прочие неналоговые доходы, невыясненные поступления, прочие поступления от денежных взысканий и штрафов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748632" y="4782327"/>
            <a:ext cx="4566004" cy="559296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Прочие поступления от использования имущества, находящегося в собственности городских поселений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5569260" y="884838"/>
            <a:ext cx="1368152" cy="355869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2020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644571" y="166213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1 021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621958" y="2778377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</a:t>
            </a:r>
            <a:r>
              <a:rPr lang="en-US" b="1" dirty="0" smtClean="0">
                <a:solidFill>
                  <a:schemeClr val="tx1"/>
                </a:solidFill>
              </a:rPr>
              <a:t>30</a:t>
            </a:r>
            <a:r>
              <a:rPr lang="ru-RU" b="1" dirty="0" smtClean="0">
                <a:solidFill>
                  <a:schemeClr val="tx1"/>
                </a:solidFill>
              </a:rPr>
              <a:t>8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644571" y="350224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540,0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614235" y="4224845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1 300,7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643827" y="217102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1 834,0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383701" y="5647077"/>
            <a:ext cx="1197909" cy="3434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mtClean="0">
                <a:solidFill>
                  <a:schemeClr val="tx1"/>
                </a:solidFill>
              </a:rPr>
              <a:t>1 191,6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325955" y="1652825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1 461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614235" y="493596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181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643826" y="5603458"/>
            <a:ext cx="1221577" cy="374847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373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5" name="Выноска со стрелкой вниз 34"/>
          <p:cNvSpPr/>
          <p:nvPr/>
        </p:nvSpPr>
        <p:spPr>
          <a:xfrm>
            <a:off x="7184478" y="884837"/>
            <a:ext cx="1368152" cy="355869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754934" y="6211020"/>
            <a:ext cx="4559702" cy="484632"/>
          </a:xfrm>
          <a:prstGeom prst="rightArrow">
            <a:avLst>
              <a:gd name="adj1" fmla="val 50000"/>
              <a:gd name="adj2" fmla="val 23795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 от оказания платных  услуг (работ)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644571" y="632732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173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383702" y="632732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232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безвозмездных поступлений в бюджет поселения за 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2021 год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555776" y="2348880"/>
            <a:ext cx="432048" cy="21602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391988"/>
              </p:ext>
            </p:extLst>
          </p:nvPr>
        </p:nvGraphicFramePr>
        <p:xfrm>
          <a:off x="467544" y="1340768"/>
          <a:ext cx="8064896" cy="4643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190396"/>
              </p:ext>
            </p:extLst>
          </p:nvPr>
        </p:nvGraphicFramePr>
        <p:xfrm>
          <a:off x="179512" y="1124744"/>
          <a:ext cx="878497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расходов бюджета поселения                               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2021 год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3162147" y="2717212"/>
            <a:ext cx="2528563" cy="2199156"/>
          </a:xfrm>
          <a:prstGeom prst="quadArrowCallout">
            <a:avLst/>
          </a:prstGeom>
          <a:solidFill>
            <a:srgbClr val="0000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Исполнено</a:t>
            </a:r>
            <a:endParaRPr lang="en-US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281 409,2 тыс</a:t>
            </a:r>
            <a:r>
              <a:rPr lang="ru-RU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 руб</a:t>
            </a:r>
            <a:r>
              <a:rPr lang="ru-RU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40151" y="3178630"/>
            <a:ext cx="3096345" cy="8531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39 243 ,5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6002" y="1574036"/>
            <a:ext cx="2595903" cy="118665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719,2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79273" y="1569498"/>
            <a:ext cx="2866604" cy="936104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72 127,3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8001" y="4113296"/>
            <a:ext cx="3033840" cy="89988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12 199,4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2167" y="2911358"/>
            <a:ext cx="2595903" cy="1000076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592,2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40153" y="1569497"/>
            <a:ext cx="3096344" cy="1358075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7 387,3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940152" y="4225271"/>
            <a:ext cx="3096344" cy="787905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147 338,8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98001" y="5207406"/>
            <a:ext cx="3033840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57,0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3" name="Скругленный прямоугольник 17"/>
          <p:cNvSpPr/>
          <p:nvPr/>
        </p:nvSpPr>
        <p:spPr>
          <a:xfrm>
            <a:off x="5940152" y="5207406"/>
            <a:ext cx="3096344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1 730,8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5" name="Скругленный прямоугольник 17"/>
          <p:cNvSpPr/>
          <p:nvPr/>
        </p:nvSpPr>
        <p:spPr>
          <a:xfrm>
            <a:off x="3282856" y="5207406"/>
            <a:ext cx="2499563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Охрана окружающей среды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13,7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Расходы на реализацию муниципальных 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 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2021 год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</a:p>
        </p:txBody>
      </p:sp>
      <p:sp>
        <p:nvSpPr>
          <p:cNvPr id="3" name="Стрелка вверх 2"/>
          <p:cNvSpPr/>
          <p:nvPr/>
        </p:nvSpPr>
        <p:spPr>
          <a:xfrm>
            <a:off x="1619672" y="2780928"/>
            <a:ext cx="2592288" cy="3240360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300 741,6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5364088" y="2780928"/>
            <a:ext cx="2592288" cy="324036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281 409,2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763688" y="1660612"/>
            <a:ext cx="2304256" cy="51244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2020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08104" y="1636115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768" y="223309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788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prstClr val="black"/>
                </a:solidFill>
              </a:rPr>
              <a:t>*с 2019 года в поселении реализуются </a:t>
            </a:r>
            <a:endParaRPr lang="ru-RU" sz="1100" b="1" dirty="0" smtClean="0">
              <a:solidFill>
                <a:prstClr val="black"/>
              </a:solidFill>
            </a:endParaRPr>
          </a:p>
          <a:p>
            <a:pPr algn="ctr">
              <a:defRPr sz="1788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 smtClean="0">
                <a:solidFill>
                  <a:prstClr val="black"/>
                </a:solidFill>
              </a:rPr>
              <a:t>только </a:t>
            </a:r>
            <a:r>
              <a:rPr lang="ru-RU" sz="1100" b="1" dirty="0">
                <a:solidFill>
                  <a:prstClr val="black"/>
                </a:solidFill>
              </a:rPr>
              <a:t>муниципальные программы </a:t>
            </a:r>
            <a:endParaRPr lang="en-US" sz="11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6" y="4140671"/>
            <a:ext cx="4038321" cy="1866749"/>
          </a:xfrm>
          <a:prstGeom prst="roundRect">
            <a:avLst/>
          </a:prstGeom>
          <a:gradFill>
            <a:gsLst>
              <a:gs pos="0">
                <a:srgbClr val="FF0000"/>
              </a:gs>
              <a:gs pos="83899">
                <a:srgbClr val="66FF33"/>
              </a:gs>
              <a:gs pos="73030">
                <a:srgbClr val="FFFF00"/>
              </a:gs>
              <a:gs pos="42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Содержание в нормативном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з</a:t>
            </a:r>
            <a:r>
              <a:rPr lang="en-US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2021  год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  <a:endParaRPr lang="ru-RU" sz="2000" b="1" dirty="0" smtClean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33</a:t>
            </a:r>
            <a:r>
              <a:rPr lang="en-US" sz="2000" b="1" dirty="0" smtClean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990</a:t>
            </a:r>
            <a:r>
              <a:rPr lang="en-US" sz="2000" b="1" dirty="0" smtClean="0">
                <a:solidFill>
                  <a:schemeClr val="bg1"/>
                </a:solidFill>
                <a:cs typeface="Arial" charset="0"/>
              </a:rPr>
              <a:t>,</a:t>
            </a:r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7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23092</TotalTime>
  <Words>1192</Words>
  <Application>Microsoft Office PowerPoint</Application>
  <PresentationFormat>Экран (4:3)</PresentationFormat>
  <Paragraphs>164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Antique Olive Compact</vt:lpstr>
      <vt:lpstr>Arial</vt:lpstr>
      <vt:lpstr>Calibri</vt:lpstr>
      <vt:lpstr>Times New Roman</vt:lpstr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2021  год (тыс. руб.) </vt:lpstr>
      <vt:lpstr>Структура неналоговых поступлений в бюджет поселения за 2021 год (тыс. руб.) </vt:lpstr>
      <vt:lpstr>Структура безвозмездных поступлений в бюджет поселения за  2021 год (тыс. руб.) </vt:lpstr>
      <vt:lpstr>Структура расходов бюджета поселения                                за 2021 год (тыс. руб.)</vt:lpstr>
      <vt:lpstr>Презентация PowerPoint</vt:lpstr>
      <vt:lpstr>Расходы дорожного фонда городского поселения Излучинск за 2021  год</vt:lpstr>
      <vt:lpstr>Расходы на благоустройство городского поселения Излучинск за 2021  год</vt:lpstr>
      <vt:lpstr>Расходы на культуру, кинематографию  городского поселения Излучинск   за 2021 год 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1</cp:lastModifiedBy>
  <cp:revision>771</cp:revision>
  <cp:lastPrinted>2022-02-03T09:12:43Z</cp:lastPrinted>
  <dcterms:created xsi:type="dcterms:W3CDTF">2012-01-27T08:52:51Z</dcterms:created>
  <dcterms:modified xsi:type="dcterms:W3CDTF">2022-02-10T07:23:34Z</dcterms:modified>
</cp:coreProperties>
</file>