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38" r:id="rId2"/>
    <p:sldMasterId id="2147483852" r:id="rId3"/>
  </p:sldMasterIdLst>
  <p:notesMasterIdLst>
    <p:notesMasterId r:id="rId18"/>
  </p:notesMasterIdLst>
  <p:sldIdLst>
    <p:sldId id="267" r:id="rId4"/>
    <p:sldId id="257" r:id="rId5"/>
    <p:sldId id="258" r:id="rId6"/>
    <p:sldId id="259" r:id="rId7"/>
    <p:sldId id="260" r:id="rId8"/>
    <p:sldId id="269" r:id="rId9"/>
    <p:sldId id="277" r:id="rId10"/>
    <p:sldId id="278" r:id="rId11"/>
    <p:sldId id="265" r:id="rId12"/>
    <p:sldId id="264" r:id="rId13"/>
    <p:sldId id="279" r:id="rId14"/>
    <p:sldId id="271" r:id="rId15"/>
    <p:sldId id="280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09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39C4F-543A-44BB-84C7-0447BFD2B2A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5D7ED3-2496-4FBD-8B6A-E3881EA6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Users\User\Desktop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309563"/>
            <a:ext cx="11652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AD4B-5F03-45CE-B476-8034729B974D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4821-2722-4B51-9629-F094204D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5F70-38BC-4F20-86E9-51984ADEA29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073C-D02F-4D66-AC8F-ADC9D08C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24EE-1CC0-44F9-9E84-50E4A75D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2EB2-0CD0-498D-A097-41D0BC32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E736-1811-480F-9FF3-439E3551630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33C-E37D-42F8-8C93-CB06B88A8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8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AF87-CC84-4A17-B908-1DB2B373E8F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B37-3A22-45DD-910B-D04C6E15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D21-FC7E-4C5E-BF69-0CB2775D6C5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1F94-2FC8-4F8D-A871-231AC009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2E2E-4824-4707-84B0-3D58B07AB81B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8C80-ACC6-4945-A357-09D6D50C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694-E1A1-4348-B389-2770C4A8AF6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631B-5C50-43D1-ACE8-1A1D858F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468D-0949-446F-B625-1D7C2A0F8AF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996-1594-4268-A1E3-1DCEF1EA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D160-AF1A-4030-B2BE-19F264A48B1B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B4E-0140-40F6-8A04-26CB3E1D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ED8-36C4-4664-8D9A-D397A710F60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E97B-D496-42B6-BB1D-1E0EDEA6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32A7-A698-4602-8751-66BB97165D6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D74A-5D52-4F01-9729-DA012BA3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2F95-81B5-4B03-A061-62B50393118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993D-8DF3-4B0A-A895-F2E22E16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538C-4E66-4AF3-8B71-09B0F0CF230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F519-DA7F-4A3F-B199-B9C3EE1C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0420-F1CC-4D7A-AAC9-CBC94E28A62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ECA5-B015-4137-96B4-32970B2E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82C-FEEE-4043-82A0-E167AB2B3CF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CC39-47C0-474D-9CE3-01A9112F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44A0-F326-4A6F-B5FF-C8C816303875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D779-9831-43DC-B702-149AA94E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F908-CD46-4486-B04C-01A9B181F2F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81E1-3F53-4A86-9502-7F3D787C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9E85-674F-49AF-9F04-A3906B11B7B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973-1DEE-4742-A512-73432D2E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4340-89C3-419E-A43F-C5D36FB3233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5189-5463-4E6F-842E-B9FF2E0E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BAB6-6A5D-4960-896C-70F9E3CE2FF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11DE-F5AB-4945-B873-25653685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3763" y="20037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3B5A-B217-4636-A121-26BDABE44DA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0A29-B3D6-4B9B-BABA-2F436D2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4FB-9CFF-41A3-AF3B-2898749A4B8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4D18-D3ED-4319-9946-60E6DFC7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E961-6E03-4F72-82C5-6816B15B830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0CD-7DAC-48C6-9E7C-AB2FBA62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BDF8-259D-4230-B6EE-61E70D75402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6B36-C430-4E1F-A4F0-C040FBE46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475-950C-4661-B520-112F542189A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7048-61B7-4A45-AA19-275EABB1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A88A-D5E2-44A3-9534-BD59AA350D9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BCB6-9DF1-4EF2-A9D5-7994D4AC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6992-EA70-421F-A806-566B5887DCB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97C4-9625-4473-8137-4FCFFF555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68C-08D8-48D2-858D-E0F7CC09A23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499-F0CF-4291-A74F-F05E01CC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F12D-460B-4604-9401-93484638769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BADB-2B4B-4AD6-9EAC-F9916436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7019-6DDB-4D8D-AC4A-6CD876EC01A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88FA-CD67-4E5A-81BE-ED9CFB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5F31-323E-4FEC-AABB-002854E17A3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6FE7-D568-4FC4-AAAC-E506F7BC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8C7-8385-4A22-A7BF-A9EE8513A1E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749D-B985-454A-8F4C-65BD9EC3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439D-50FC-4124-A9B9-E4A60260750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7478-6EB4-4E8E-A8FB-E42A962D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9556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D6D-5C8C-4DAB-9D13-AA81D799968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DEB-7B41-4F90-B849-7A40B4AE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C0B6-6AAD-4B82-B4D6-CC8540AA9B6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E667-25BC-4D65-8473-EE169470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3A42E-9FF0-4E72-B168-60201558507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20879-80AC-40C7-B54C-AE8E7221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1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AFAD6-45D4-4F00-A9AA-FB62AA63F8A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BBA37-68DC-48E4-B626-56550C81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7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5D98D-5823-4FAC-BE6A-26E6DBA2230A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2FF98-91E2-403F-B5D6-7C3AB943A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1" y="1628800"/>
            <a:ext cx="6984776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Отчет об исполнении бюджета городского поселения Излучинск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месяцев 2014 года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2"/>
          <p:cNvGraphicFramePr>
            <a:graphicFrameLocks/>
          </p:cNvGraphicFramePr>
          <p:nvPr/>
        </p:nvGraphicFramePr>
        <p:xfrm>
          <a:off x="368300" y="981075"/>
          <a:ext cx="85693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r:id="rId3" imgW="8571719" imgH="1511939" progId="Excel.Chart.8">
                  <p:embed/>
                </p:oleObj>
              </mc:Choice>
              <mc:Fallback>
                <p:oleObj r:id="rId3" imgW="8571719" imgH="151193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981075"/>
                        <a:ext cx="856932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2636912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сносу ветхих домов, расположенных по ул. </a:t>
            </a:r>
            <a:r>
              <a:rPr lang="ru-RU" sz="1400" b="1" dirty="0" err="1">
                <a:solidFill>
                  <a:schemeClr val="bg1"/>
                </a:solidFill>
              </a:rPr>
              <a:t>Савкинской</a:t>
            </a:r>
            <a:r>
              <a:rPr lang="ru-RU" sz="1400" b="1" dirty="0">
                <a:solidFill>
                  <a:schemeClr val="bg1"/>
                </a:solidFill>
              </a:rPr>
              <a:t>, дома №№. 11, 13, 15, 19, 22 в пгт. Излучинск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28184" y="2636912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Приобретены и установлены уличные спортивные тренажеры и тренажеры спортивной площадки для занятий </a:t>
            </a:r>
            <a:r>
              <a:rPr lang="ru-RU" sz="1400" b="1" dirty="0" err="1">
                <a:solidFill>
                  <a:schemeClr val="bg1"/>
                </a:solidFill>
              </a:rPr>
              <a:t>воркаутом</a:t>
            </a:r>
            <a:r>
              <a:rPr lang="ru-RU" sz="1400" b="1" dirty="0">
                <a:solidFill>
                  <a:schemeClr val="bg1"/>
                </a:solidFill>
              </a:rPr>
              <a:t> в количестве 8 шт.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03848" y="2636912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устройству цветников на площади 1050 м², устройству газонов на площади 2000 м².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9512" y="4653136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Ликвидированы несанкционированные свалки в пгт. Излучинск  на площади 980 м² общим объемом  100 м3.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03848" y="4653136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дезинсекции открытых территорий от насекомых на площади 19,89 га.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56176" y="4653136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расширению внутриквартальных проездов и устройству парковочных мест для автомобилей в пгт. Излучинск на 2530 м².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0689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за </a:t>
            </a:r>
            <a:r>
              <a:rPr lang="ru-RU" dirty="0" smtClean="0"/>
              <a:t>9 </a:t>
            </a:r>
            <a:r>
              <a:rPr lang="ru-RU" dirty="0"/>
              <a:t>месяцев 2014 года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56176" y="3861048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содержанию мест захоронения </a:t>
            </a:r>
            <a:r>
              <a:rPr lang="ru-RU" sz="1400" b="1" dirty="0" err="1">
                <a:solidFill>
                  <a:schemeClr val="bg1"/>
                </a:solidFill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</a:rPr>
              <a:t>. Излучинск </a:t>
            </a:r>
            <a:r>
              <a:rPr lang="ru-RU" sz="1400" b="1" dirty="0">
                <a:solidFill>
                  <a:schemeClr val="bg1"/>
                </a:solidFill>
              </a:rPr>
              <a:t>и </a:t>
            </a:r>
            <a:r>
              <a:rPr lang="ru-RU" sz="1400" b="1" dirty="0" err="1">
                <a:solidFill>
                  <a:schemeClr val="bg1"/>
                </a:solidFill>
              </a:rPr>
              <a:t>с.Большетархово</a:t>
            </a:r>
            <a:r>
              <a:rPr lang="ru-RU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99592" y="5375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за </a:t>
            </a:r>
            <a:r>
              <a:rPr lang="ru-RU" dirty="0" smtClean="0"/>
              <a:t>9 </a:t>
            </a:r>
            <a:r>
              <a:rPr lang="ru-RU" dirty="0"/>
              <a:t>месяцев  2014 </a:t>
            </a:r>
            <a:r>
              <a:rPr lang="ru-RU" dirty="0" smtClean="0"/>
              <a:t>года (продолжение)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9701" y="1844824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содержанию и ремонту детских игровых комплексов и спортивных площадок в количестве 40 шт.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68373" y="1844824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содержанию  внутриквартальных дорог и тротуаров </a:t>
            </a:r>
            <a:r>
              <a:rPr lang="ru-RU" sz="1400" b="1" dirty="0" err="1" smtClean="0">
                <a:solidFill>
                  <a:schemeClr val="bg1"/>
                </a:solidFill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</a:rPr>
              <a:t>. Излучинск </a:t>
            </a:r>
            <a:r>
              <a:rPr lang="ru-RU" sz="1400" b="1" dirty="0">
                <a:solidFill>
                  <a:schemeClr val="bg1"/>
                </a:solidFill>
              </a:rPr>
              <a:t>на площади 72632 кв. м.;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44037" y="1844824"/>
            <a:ext cx="2880320" cy="187220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содержанию уличного освещения </a:t>
            </a:r>
            <a:r>
              <a:rPr lang="ru-RU" sz="1400" b="1" dirty="0" err="1">
                <a:solidFill>
                  <a:schemeClr val="bg1"/>
                </a:solidFill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</a:rPr>
              <a:t>. Излучинск </a:t>
            </a:r>
            <a:r>
              <a:rPr lang="ru-RU" sz="1400" b="1" dirty="0">
                <a:solidFill>
                  <a:schemeClr val="bg1"/>
                </a:solidFill>
              </a:rPr>
              <a:t>и </a:t>
            </a:r>
            <a:r>
              <a:rPr lang="ru-RU" sz="1400" b="1" dirty="0" err="1" smtClean="0">
                <a:solidFill>
                  <a:schemeClr val="bg1"/>
                </a:solidFill>
              </a:rPr>
              <a:t>с.Большетархово</a:t>
            </a:r>
            <a:r>
              <a:rPr lang="ru-RU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19701" y="3861048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техобслуживанию и содержанию парка аттракционов </a:t>
            </a:r>
            <a:r>
              <a:rPr lang="ru-RU" sz="1400" b="1" dirty="0" err="1">
                <a:solidFill>
                  <a:schemeClr val="bg1"/>
                </a:solidFill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</a:rPr>
              <a:t>. Излучинск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44037" y="3861048"/>
            <a:ext cx="288032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Выполнены работы по содержанию фонтана в парке аттракционов пгт. Излучинск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культуру, кинематографию городского поселения Излучинск </a:t>
            </a:r>
            <a:r>
              <a:rPr lang="ru-RU" dirty="0" smtClean="0"/>
              <a:t> за </a:t>
            </a:r>
            <a:r>
              <a:rPr lang="ru-RU" dirty="0" smtClean="0"/>
              <a:t>9 месяцев 2014 </a:t>
            </a:r>
            <a:r>
              <a:rPr lang="ru-RU" dirty="0"/>
              <a:t>года</a:t>
            </a:r>
          </a:p>
        </p:txBody>
      </p:sp>
      <p:graphicFrame>
        <p:nvGraphicFramePr>
          <p:cNvPr id="5427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556146"/>
              </p:ext>
            </p:extLst>
          </p:nvPr>
        </p:nvGraphicFramePr>
        <p:xfrm>
          <a:off x="755575" y="908720"/>
          <a:ext cx="8419879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r:id="rId3" imgW="8602202" imgH="1798476" progId="Excel.Chart.8">
                  <p:embed/>
                </p:oleObj>
              </mc:Choice>
              <mc:Fallback>
                <p:oleObj r:id="rId3" imgW="8602202" imgH="179847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908720"/>
                        <a:ext cx="8419879" cy="180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179388" y="2205038"/>
            <a:ext cx="8785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Мероприятия гражданско-патриотической направленности: концертные программы, тематические встречи и круглые столы, церемонии возложения цветов, акции, посвященные Дню защитника Отечества, Дню призывника, Дню Победы, Дню памяти ветеранов боевых действий, Дню России.</a:t>
            </a:r>
          </a:p>
          <a:p>
            <a:pPr marL="285750" indent="-285750"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 Мероприятия, направленные на формирование толерантности, пресечение проявлений экстремизма: участие в церемонии возложения цветов, посвященной Дню памяти о россиянах, исполнявших служебный долг за пределами Отечества; участие во всероссийской акции «Я помню! Я горжусь!»; оказание содействия в проведении молодежной патриотической акции «</a:t>
            </a:r>
            <a:r>
              <a:rPr lang="ru-RU" sz="1600" dirty="0" err="1">
                <a:latin typeface="Calibri" pitchFamily="34" charset="0"/>
              </a:rPr>
              <a:t>Триколор</a:t>
            </a:r>
            <a:r>
              <a:rPr lang="ru-RU" sz="1600" dirty="0">
                <a:latin typeface="Calibri" pitchFamily="34" charset="0"/>
              </a:rPr>
              <a:t> страны родной», посвященная Дню Государственного флага Российской Федерации. </a:t>
            </a:r>
          </a:p>
          <a:p>
            <a:pPr marL="285750" indent="-285750"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Праздничные программы, церемонии чествования, приуроченные к календарным датам: Международному женскому дню 8 марта, Дню знаний, Дню пожилых людей.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862" y="59085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культуру, кинематографию городского поселения Излучинск за </a:t>
            </a:r>
            <a:r>
              <a:rPr lang="ru-RU" dirty="0" smtClean="0"/>
              <a:t>9 </a:t>
            </a:r>
            <a:r>
              <a:rPr lang="ru-RU" dirty="0"/>
              <a:t>месяцев 2014 </a:t>
            </a:r>
            <a:r>
              <a:rPr lang="ru-RU" dirty="0" smtClean="0"/>
              <a:t>года (продолжение)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7338" y="1341438"/>
            <a:ext cx="8856662" cy="512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b="1" dirty="0">
                <a:latin typeface="Calibri" pitchFamily="34" charset="0"/>
              </a:rPr>
              <a:t> </a:t>
            </a:r>
            <a:r>
              <a:rPr lang="ru-RU" sz="1500" dirty="0">
                <a:latin typeface="Calibri" pitchFamily="34" charset="0"/>
              </a:rPr>
              <a:t>Мероприятия, посвященные 86-летию образования Нижневартовского района, 26-летию образования поселка городского типа Излучинск, Празднику Весны и Труда с награждением лучших работников предприятий и учреждений поселения).</a:t>
            </a:r>
          </a:p>
          <a:p>
            <a:pPr marL="285750" indent="-285750"/>
            <a:endParaRPr lang="ru-RU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>
                <a:latin typeface="Calibri" pitchFamily="34" charset="0"/>
              </a:rPr>
              <a:t>Мероприятия, посвященные Году культуры: проведение фестиваля-конкурса трудовых коллективов и общественных организаций поселения; участие в проведении районного татаро-башкирского праздника «Сабантуй»; участие в районном фестивале искусств «Мое сердце – Нижневартовский район».</a:t>
            </a:r>
          </a:p>
          <a:p>
            <a:pPr marL="285750" indent="-285750">
              <a:buFont typeface="Arial" charset="0"/>
              <a:buChar char="•"/>
            </a:pPr>
            <a:endParaRPr lang="ru-RU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>
                <a:latin typeface="Calibri" pitchFamily="34" charset="0"/>
              </a:rPr>
              <a:t>Мероприятия, направленные на сохранение и возрождение самобытной национальной культуры, народных промыслов и ремесел: к Международному дню коренных народов Мира на территории поселения; народные гуляния «Широкая масленица», «День Ивана Купала» и «Приходите в гости к нам, к нашим масленым блинам»; рыболовный фестиваль «Юграстан-2014»; праздник урожая «Дары - осени 2014».</a:t>
            </a:r>
          </a:p>
          <a:p>
            <a:pPr marL="285750" indent="-285750">
              <a:buFont typeface="Arial" charset="0"/>
              <a:buChar char="•"/>
            </a:pPr>
            <a:endParaRPr lang="ru-RU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>
                <a:latin typeface="Calibri" pitchFamily="34" charset="0"/>
              </a:rPr>
              <a:t>Мероприятия, направленные на укрепление семейных ценностей: праздничные программы Дню семьи, чествование семей, активно принимающих участие в общественной жизни поселения; чествование семейных пар - юбиляров совместной жизни.</a:t>
            </a:r>
          </a:p>
          <a:p>
            <a:pPr marL="285750" indent="-285750">
              <a:buFont typeface="Arial" charset="0"/>
              <a:buChar char="•"/>
            </a:pPr>
            <a:endParaRPr lang="ru-RU" sz="15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>
                <a:latin typeface="Calibri" pitchFamily="34" charset="0"/>
              </a:rPr>
              <a:t>Мероприятия, направленные на позитивное восприятие этнического и конфессиального многообразия интереса к различным культурам: территориальный этап конкурса «Семья года Югры».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02119"/>
            <a:ext cx="83529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05880" y="1396746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tx1"/>
                </a:solidFill>
              </a:rPr>
              <a:t>131</a:t>
            </a:r>
            <a:r>
              <a:rPr lang="en-US" sz="4800" b="1" dirty="0">
                <a:ln w="50800"/>
                <a:solidFill>
                  <a:schemeClr val="tx1"/>
                </a:solidFill>
              </a:rPr>
              <a:t> </a:t>
            </a:r>
            <a:r>
              <a:rPr lang="ru-RU" sz="4800" b="1" dirty="0">
                <a:ln w="50800"/>
                <a:solidFill>
                  <a:schemeClr val="tx1"/>
                </a:solidFill>
              </a:rPr>
              <a:t>811,1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27584" y="3068960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prstClr val="black">
                    <a:shade val="50000"/>
                  </a:prstClr>
                </a:solidFill>
              </a:rPr>
              <a:t>126</a:t>
            </a:r>
            <a:r>
              <a:rPr lang="en-US" sz="4800" b="1" dirty="0">
                <a:ln w="50800"/>
                <a:solidFill>
                  <a:prstClr val="black">
                    <a:shade val="50000"/>
                  </a:prstClr>
                </a:solidFill>
              </a:rPr>
              <a:t> </a:t>
            </a:r>
            <a:r>
              <a:rPr lang="ru-RU" sz="4800" b="1" dirty="0">
                <a:ln w="50800"/>
                <a:solidFill>
                  <a:prstClr val="black">
                    <a:shade val="50000"/>
                  </a:prstClr>
                </a:solidFill>
              </a:rPr>
              <a:t>509,5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05880" y="4742777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tx1"/>
                </a:solidFill>
              </a:rPr>
              <a:t>5</a:t>
            </a:r>
            <a:r>
              <a:rPr lang="en-US" sz="4800" b="1" dirty="0">
                <a:ln w="50800"/>
                <a:solidFill>
                  <a:schemeClr val="tx1"/>
                </a:solidFill>
              </a:rPr>
              <a:t> </a:t>
            </a:r>
            <a:r>
              <a:rPr lang="ru-RU" sz="4800" b="1" dirty="0">
                <a:ln w="50800"/>
                <a:solidFill>
                  <a:schemeClr val="tx1"/>
                </a:solidFill>
              </a:rPr>
              <a:t>301,6</a:t>
            </a:r>
            <a:endParaRPr lang="ru-RU" sz="36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5873" y="1874648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873" y="3445549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874" y="5119365"/>
            <a:ext cx="328861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solidFill>
                  <a:schemeClr val="bg1"/>
                </a:solidFill>
              </a:rPr>
              <a:t>Профицит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6632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Исполнение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9 месяцев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2014 года  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Диаграмма 5"/>
          <p:cNvGraphicFramePr>
            <a:graphicFrameLocks/>
          </p:cNvGraphicFramePr>
          <p:nvPr/>
        </p:nvGraphicFramePr>
        <p:xfrm>
          <a:off x="300038" y="1387475"/>
          <a:ext cx="8718550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Диаграмма" r:id="rId3" imgW="8496300" imgH="4610100" progId="Excel.Chart.8">
                  <p:embed/>
                </p:oleObj>
              </mc:Choice>
              <mc:Fallback>
                <p:oleObj name="Диаграмма" r:id="rId3" imgW="8496300" imgH="461010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387475"/>
                        <a:ext cx="8718550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Структура доходов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9 месяцев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2014 года 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57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налоговых поступлений в бюджет поселения за </a:t>
            </a:r>
            <a:r>
              <a:rPr lang="ru-RU" dirty="0" smtClean="0"/>
              <a:t>9 </a:t>
            </a:r>
            <a:r>
              <a:rPr lang="ru-RU" dirty="0"/>
              <a:t>месяцев 2014 года (тыс. руб.) </a:t>
            </a:r>
          </a:p>
        </p:txBody>
      </p:sp>
      <p:graphicFrame>
        <p:nvGraphicFramePr>
          <p:cNvPr id="46082" name="Объект 5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8243888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r:id="rId3" imgW="8242506" imgH="5041829" progId="Excel.Chart.8">
                  <p:embed/>
                </p:oleObj>
              </mc:Choice>
              <mc:Fallback>
                <p:oleObj r:id="rId3" imgW="8242506" imgH="5041829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8243888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неналоговых поступлений в бюджет поселения за </a:t>
            </a:r>
            <a:r>
              <a:rPr lang="ru-RU" dirty="0" smtClean="0"/>
              <a:t>9 </a:t>
            </a:r>
            <a:r>
              <a:rPr lang="ru-RU" dirty="0"/>
              <a:t>месяцев 2014 года (тыс. руб.) </a:t>
            </a:r>
          </a:p>
        </p:txBody>
      </p:sp>
      <p:graphicFrame>
        <p:nvGraphicFramePr>
          <p:cNvPr id="47106" name="Объект 3"/>
          <p:cNvGraphicFramePr>
            <a:graphicFrameLocks noGrp="1"/>
          </p:cNvGraphicFramePr>
          <p:nvPr>
            <p:ph idx="1"/>
          </p:nvPr>
        </p:nvGraphicFramePr>
        <p:xfrm>
          <a:off x="-180975" y="1052513"/>
          <a:ext cx="9332913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r:id="rId3" imgW="9333785" imgH="5608806" progId="Excel.Chart.8">
                  <p:embed/>
                </p:oleObj>
              </mc:Choice>
              <mc:Fallback>
                <p:oleObj r:id="rId3" imgW="9333785" imgH="5608806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052513"/>
                        <a:ext cx="9332913" cy="560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12" y="116632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безвозмездных поступлений в бюджет поселения за </a:t>
            </a:r>
            <a:r>
              <a:rPr lang="ru-RU" dirty="0" smtClean="0"/>
              <a:t>9 </a:t>
            </a:r>
            <a:r>
              <a:rPr lang="ru-RU" dirty="0"/>
              <a:t>месяцев 2014 года (тыс. руб.) </a:t>
            </a:r>
          </a:p>
        </p:txBody>
      </p:sp>
      <p:graphicFrame>
        <p:nvGraphicFramePr>
          <p:cNvPr id="48130" name="Объект 3"/>
          <p:cNvGraphicFramePr>
            <a:graphicFrameLocks noGrp="1"/>
          </p:cNvGraphicFramePr>
          <p:nvPr>
            <p:ph idx="1"/>
          </p:nvPr>
        </p:nvGraphicFramePr>
        <p:xfrm>
          <a:off x="-180975" y="1052513"/>
          <a:ext cx="93329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3" imgW="9333785" imgH="5614903" progId="Excel.Chart.8">
                  <p:embed/>
                </p:oleObj>
              </mc:Choice>
              <mc:Fallback>
                <p:oleObj r:id="rId3" imgW="9333785" imgH="5614903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052513"/>
                        <a:ext cx="9332913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5375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расходов бюджета поселения                                </a:t>
            </a:r>
            <a:r>
              <a:rPr lang="ru-RU" dirty="0" smtClean="0"/>
              <a:t>за </a:t>
            </a:r>
            <a:r>
              <a:rPr lang="ru-RU" dirty="0"/>
              <a:t>9 месяцев 2014 года (тыс. руб.)</a:t>
            </a: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758083" y="2243783"/>
            <a:ext cx="3024336" cy="2592287"/>
          </a:xfrm>
          <a:prstGeom prst="quad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Исполнено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126 509,5</a:t>
            </a: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cs typeface="Arial" charset="0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0396" y="3178552"/>
            <a:ext cx="3240360" cy="8531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Национальная экономика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 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9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673,1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87" y="1716534"/>
            <a:ext cx="2376264" cy="1186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Физическая культура и спорт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</a:t>
            </a:r>
            <a:endParaRPr lang="ru-RU" b="1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113,1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0033" y="1190018"/>
            <a:ext cx="316835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Общегосударственные расходы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36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115,4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77" y="4263129"/>
            <a:ext cx="3367331" cy="8998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Культура, кинематография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8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902,2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01" y="3114356"/>
            <a:ext cx="2595903" cy="917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Социальная политика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 </a:t>
            </a:r>
            <a:endParaRPr lang="ru-RU" b="1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525,4</a:t>
            </a:r>
            <a:r>
              <a:rPr lang="ru-RU" sz="2000" b="1">
                <a:solidFill>
                  <a:schemeClr val="bg1"/>
                </a:solidFill>
                <a:cs typeface="Arial" charset="0"/>
              </a:rPr>
              <a:t>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8901" y="1305159"/>
            <a:ext cx="2987824" cy="16224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Национальная безопасность и правоохранительная деятельность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 </a:t>
            </a:r>
            <a:endParaRPr lang="ru-RU" b="1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342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9926" y="4225271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Жилищно-коммунальное хозяйство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 </a:t>
            </a:r>
            <a:endParaRPr lang="ru-RU" b="1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68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636,6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 тыс. руб.</a:t>
            </a:r>
          </a:p>
        </p:txBody>
      </p:sp>
      <p:sp>
        <p:nvSpPr>
          <p:cNvPr id="2" name="Скругленный прямоугольник 17"/>
          <p:cNvSpPr/>
          <p:nvPr/>
        </p:nvSpPr>
        <p:spPr>
          <a:xfrm>
            <a:off x="4272211" y="5268259"/>
            <a:ext cx="3168352" cy="83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Национальная оборона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847,7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4" name="Скругленный прямоугольник 17"/>
          <p:cNvSpPr/>
          <p:nvPr/>
        </p:nvSpPr>
        <p:spPr>
          <a:xfrm>
            <a:off x="960686" y="5268259"/>
            <a:ext cx="3168352" cy="83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Образование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354,0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Диаграмма 5"/>
          <p:cNvGraphicFramePr>
            <a:graphicFrameLocks/>
          </p:cNvGraphicFramePr>
          <p:nvPr/>
        </p:nvGraphicFramePr>
        <p:xfrm>
          <a:off x="598488" y="1512888"/>
          <a:ext cx="82613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Диаграмма" r:id="rId3" imgW="8315325" imgH="4600575" progId="Excel.Chart.8">
                  <p:embed/>
                </p:oleObj>
              </mc:Choice>
              <mc:Fallback>
                <p:oleObj name="Диаграмма" r:id="rId3" imgW="8315325" imgH="460057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512888"/>
                        <a:ext cx="826135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Расходы на реализацию муниципальных и ведомственных программ поселения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 за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9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месяцев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 2014 года 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8894" y="3719604"/>
            <a:ext cx="4038321" cy="18667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endParaRPr lang="ru-RU" sz="20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Содержание в нормативном состоянии 16,96 км. </a:t>
            </a:r>
          </a:p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автомобильных дорог </a:t>
            </a:r>
            <a:r>
              <a:rPr lang="en-US" sz="2000" b="1">
                <a:solidFill>
                  <a:schemeClr val="bg1"/>
                </a:solidFill>
                <a:cs typeface="Arial" charset="0"/>
              </a:rPr>
              <a:t>.</a:t>
            </a:r>
            <a:endParaRPr lang="ru-RU" sz="2000" b="1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fontAlgn="b"/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дорожного фонда городского поселения Излучинск за </a:t>
            </a:r>
            <a:r>
              <a:rPr lang="ru-RU" dirty="0" smtClean="0"/>
              <a:t>9 </a:t>
            </a:r>
            <a:r>
              <a:rPr lang="ru-RU" dirty="0"/>
              <a:t>месяцев 2014 года</a:t>
            </a:r>
          </a:p>
        </p:txBody>
      </p:sp>
      <p:sp>
        <p:nvSpPr>
          <p:cNvPr id="2" name="Скругленный прямоугольник 7"/>
          <p:cNvSpPr/>
          <p:nvPr/>
        </p:nvSpPr>
        <p:spPr>
          <a:xfrm>
            <a:off x="4823256" y="3717159"/>
            <a:ext cx="4074251" cy="18355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Содержание в нормативном состоянии 19,71 км 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подъездных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дорог 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.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3" name="Скругленный прямоугольник 7"/>
          <p:cNvSpPr/>
          <p:nvPr/>
        </p:nvSpPr>
        <p:spPr>
          <a:xfrm>
            <a:off x="2803742" y="1442236"/>
            <a:ext cx="3683697" cy="12875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Исполнено </a:t>
            </a:r>
          </a:p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4 605,1 тыс. рублей</a:t>
            </a:r>
          </a:p>
          <a:p>
            <a:pPr algn="ctr" fontAlgn="b"/>
            <a:r>
              <a:rPr lang="ru-RU" sz="2000" b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2100000">
            <a:off x="5292725" y="2997200"/>
            <a:ext cx="863600" cy="503238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9933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19500000">
            <a:off x="3276600" y="2997200"/>
            <a:ext cx="936625" cy="533400"/>
          </a:xfrm>
          <a:prstGeom prst="leftArrow">
            <a:avLst>
              <a:gd name="adj1" fmla="val 50000"/>
              <a:gd name="adj2" fmla="val 43899"/>
            </a:avLst>
          </a:prstGeom>
          <a:solidFill>
            <a:srgbClr val="9900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</TotalTime>
  <Words>818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Тема1</vt:lpstr>
      <vt:lpstr>1_Тема1</vt:lpstr>
      <vt:lpstr>1_Тема Office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Структура налоговых поступлений в бюджет поселения за 9 месяцев 2014 года (тыс. руб.) </vt:lpstr>
      <vt:lpstr>Структура неналоговых поступлений в бюджет поселения за 9 месяцев 2014 года (тыс. руб.) </vt:lpstr>
      <vt:lpstr>Структура безвозмездных поступлений в бюджет поселения за 9 месяцев 2014 года (тыс. руб.) </vt:lpstr>
      <vt:lpstr>Структура расходов бюджета поселения                                за 9 месяцев 2014 года (тыс. руб.)</vt:lpstr>
      <vt:lpstr>Презентация PowerPoint</vt:lpstr>
      <vt:lpstr>Расходы дорожного фонда городского поселения Излучинск за 9 месяцев 2014 года</vt:lpstr>
      <vt:lpstr>Расходы на благоустройство городского поселения Излучинск за 9 месяцев 2014 года</vt:lpstr>
      <vt:lpstr>Расходы на благоустройство городского поселения Излучинск за 9 месяцев  2014 года (продолжение)</vt:lpstr>
      <vt:lpstr>Расходы на культуру, кинематографию городского поселения Излучинск  за 9 месяцев 2014 года</vt:lpstr>
      <vt:lpstr>Расходы на культуру, кинематографию городского поселения Излучинск за 9 месяцев 2014 года (продолжение)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Оноприйчук Ирина Николаевна</cp:lastModifiedBy>
  <cp:revision>497</cp:revision>
  <dcterms:created xsi:type="dcterms:W3CDTF">2012-01-27T08:52:51Z</dcterms:created>
  <dcterms:modified xsi:type="dcterms:W3CDTF">2015-01-10T07:20:41Z</dcterms:modified>
</cp:coreProperties>
</file>