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7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81" r:id="rId15"/>
    <p:sldId id="268" r:id="rId16"/>
  </p:sldIdLst>
  <p:sldSz cx="9144000" cy="6858000" type="screen4x3"/>
  <p:notesSz cx="6811963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9933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15671879261223517"/>
                  <c:y val="7.070222490758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45</a:t>
                    </a:r>
                    <a:r>
                      <a:rPr lang="ru-RU" baseline="0" dirty="0" smtClean="0"/>
                      <a:t> 339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279785771067487E-2"/>
                  <c:y val="7.186115024257908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29 921,8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927091372237276E-2"/>
                  <c:y val="-6.858620833471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</a:t>
                    </a:r>
                    <a:r>
                      <a:rPr lang="ru-RU" baseline="0" dirty="0" smtClean="0"/>
                      <a:t> 378,5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056">
                <a:noFill/>
              </a:ln>
            </c:spPr>
            <c:txPr>
              <a:bodyPr/>
              <a:lstStyle/>
              <a:p>
                <a:pPr>
                  <a:defRPr sz="205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29763.200000000001</c:v>
                </c:pt>
                <c:pt idx="1">
                  <c:v>18017.900000000001</c:v>
                </c:pt>
                <c:pt idx="2">
                  <c:v>34990.400000000001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6056">
          <a:noFill/>
        </a:ln>
      </c:spPr>
    </c:plotArea>
    <c:legend>
      <c:legendPos val="r"/>
      <c:layout>
        <c:manualLayout>
          <c:xMode val="edge"/>
          <c:yMode val="edge"/>
          <c:x val="0.62585034013605445"/>
          <c:y val="0.25738396624472576"/>
          <c:w val="0.35260770975056688"/>
          <c:h val="0.61603375527426163"/>
        </c:manualLayout>
      </c:layout>
      <c:overlay val="0"/>
      <c:txPr>
        <a:bodyPr/>
        <a:lstStyle/>
        <a:p>
          <a:pPr>
            <a:defRPr sz="1888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494633453366221"/>
          <c:y val="1.5128279397527268E-2"/>
          <c:w val="0.6548174229125977"/>
          <c:h val="0.860414015757530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3585488501512104E-2"/>
                  <c:y val="-9.4288002075792084E-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110,7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37 298,6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ru-RU" baseline="0" dirty="0" smtClean="0"/>
                      <a:t> 591,1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450379549335519"/>
                  <c:y val="1.542912403071894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3 338,6,0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6</c:v>
                </c:pt>
                <c:pt idx="1">
                  <c:v>12022.7</c:v>
                </c:pt>
                <c:pt idx="2">
                  <c:v>1751.9</c:v>
                </c:pt>
                <c:pt idx="3">
                  <c:v>671.4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478065133534832E-2"/>
                  <c:y val="-9.4288002075792084E-17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37,0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30 699,9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4 551,1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157339558610554E-2"/>
                  <c:y val="2.5715206717864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ru-RU" baseline="0" dirty="0" smtClean="0"/>
                      <a:t> 170,66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0.84</c:v>
                </c:pt>
                <c:pt idx="1">
                  <c:v>10454.709999999999</c:v>
                </c:pt>
                <c:pt idx="2">
                  <c:v>1733.94</c:v>
                </c:pt>
                <c:pt idx="3">
                  <c:v>92.83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033792"/>
        <c:axId val="32039680"/>
      </c:barChart>
      <c:catAx>
        <c:axId val="32033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9" b="1"/>
            </a:pPr>
            <a:endParaRPr lang="ru-RU"/>
          </a:p>
        </c:txPr>
        <c:crossAx val="32039680"/>
        <c:crosses val="autoZero"/>
        <c:auto val="1"/>
        <c:lblAlgn val="ctr"/>
        <c:lblOffset val="100"/>
        <c:noMultiLvlLbl val="0"/>
      </c:catAx>
      <c:valAx>
        <c:axId val="320396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20337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477825201756323"/>
          <c:y val="0"/>
          <c:w val="0.53158670002698272"/>
          <c:h val="8.0307476016365009E-2"/>
        </c:manualLayout>
      </c:layout>
      <c:overlay val="0"/>
      <c:txPr>
        <a:bodyPr/>
        <a:lstStyle/>
        <a:p>
          <a:pPr>
            <a:defRPr sz="2399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935290397976"/>
          <c:y val="9.1242888966752977E-2"/>
          <c:w val="0.37507194271647348"/>
          <c:h val="0.7936611031822674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сдачи в аренду имущества, находящегося в  муниципальной собственности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034754701440858"/>
                  <c:y val="-5.20063297810214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836,4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154.9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квартир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830405644151485"/>
                  <c:y val="-3.843946114249405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408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1330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16736319189263"/>
                  <c:y val="-6.33120536464609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2.9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доходы от использования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16736319189263"/>
                  <c:y val="-0.13658845598352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9,7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#,##0.00">
                  <c:v>19.7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доходы от компенсации затрат бюджетов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8167363191892635"/>
                  <c:y val="-0.2355179908785063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441,7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0.00">
                  <c:v>21.3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7371712249182003"/>
                  <c:y val="-0.343694005509359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 formatCode="0.00">
                  <c:v>97.3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Денежные взяскания за нарушение законодательства Российской Федерации о размещении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7239103758730234"/>
                  <c:y val="-0.425095217340523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 formatCode="0.00">
                  <c:v>10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Доходы, получаемые в виде арендной платы за земельные участки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0.18034754701440858"/>
                  <c:y val="-0.246464780266580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27 183,6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4129.2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8856576"/>
        <c:axId val="38858112"/>
      </c:barChart>
      <c:catAx>
        <c:axId val="38856576"/>
        <c:scaling>
          <c:orientation val="minMax"/>
        </c:scaling>
        <c:delete val="1"/>
        <c:axPos val="b"/>
        <c:numFmt formatCode="#,##0.00" sourceLinked="1"/>
        <c:majorTickMark val="none"/>
        <c:minorTickMark val="none"/>
        <c:tickLblPos val="nextTo"/>
        <c:crossAx val="38858112"/>
        <c:crosses val="autoZero"/>
        <c:auto val="1"/>
        <c:lblAlgn val="ctr"/>
        <c:lblOffset val="100"/>
        <c:noMultiLvlLbl val="0"/>
      </c:catAx>
      <c:valAx>
        <c:axId val="3885811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38856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3400440886685099"/>
          <c:y val="8.9992671754420453E-2"/>
          <c:w val="0.49730439307913155"/>
          <c:h val="0.8012464427029475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24084905365064E-3"/>
          <c:y val="9.2112838226827864E-2"/>
          <c:w val="0.48048148730305212"/>
          <c:h val="0.804260218767990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42"/>
          <c:dPt>
            <c:idx val="0"/>
            <c:bubble3D val="0"/>
            <c:explosion val="22"/>
          </c:dPt>
          <c:dPt>
            <c:idx val="1"/>
            <c:bubble3D val="0"/>
            <c:explosion val="9"/>
          </c:dPt>
          <c:dPt>
            <c:idx val="2"/>
            <c:bubble3D val="0"/>
            <c:explosion val="10"/>
          </c:dPt>
          <c:dPt>
            <c:idx val="3"/>
            <c:bubble3D val="0"/>
          </c:dPt>
          <c:dPt>
            <c:idx val="4"/>
            <c:bubble3D val="0"/>
            <c:explosion val="0"/>
          </c:dPt>
          <c:dLbls>
            <c:dLbl>
              <c:idx val="0"/>
              <c:layout>
                <c:manualLayout>
                  <c:x val="-7.7499701288429937E-2"/>
                  <c:y val="0.1153341583597387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36 401,1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950790532181073E-2"/>
                  <c:y val="0.201578066990330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25 095,6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5601040718693011E-3"/>
                  <c:y val="1.50512015013667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434254585452796E-2"/>
                  <c:y val="1.247331130240844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2 135,3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520882240695337E-2"/>
                  <c:y val="-3.210150544653420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1767985767571739E-2"/>
                  <c:y val="6.558941790307298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3 671,5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Дотации бюджетам поселений на выравнивание бюджетной обеспеченности</c:v>
                </c:pt>
                <c:pt idx="1">
                  <c:v>Дотации бюджетам поселений на поддержку мер по обеспечению сбалансированности бюджетов</c:v>
                </c:pt>
                <c:pt idx="2">
                  <c:v>Прочие дотации бюджетам поселений</c:v>
                </c:pt>
                <c:pt idx="3">
                  <c:v>Прочие межбюджетные трансферты, передаваемые бюджетам поселений</c:v>
                </c:pt>
                <c:pt idx="4">
                  <c:v>Субвенции на осуществление первичного воинского учета</c:v>
                </c:pt>
                <c:pt idx="5">
                  <c:v>Иные межбюджетные трансферты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23279.3</c:v>
                </c:pt>
                <c:pt idx="1">
                  <c:v>5977.9</c:v>
                </c:pt>
                <c:pt idx="2" formatCode="0.00">
                  <c:v>267.7</c:v>
                </c:pt>
                <c:pt idx="3" formatCode="0.00">
                  <c:v>2675.2</c:v>
                </c:pt>
                <c:pt idx="4" formatCode="0.00">
                  <c:v>1807.2</c:v>
                </c:pt>
                <c:pt idx="5" formatCode="0.00">
                  <c:v>1250.8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00" b="0"/>
            </a:pPr>
            <a:endParaRPr lang="ru-RU"/>
          </a:p>
        </c:txPr>
      </c:legendEntry>
      <c:layout>
        <c:manualLayout>
          <c:xMode val="edge"/>
          <c:yMode val="edge"/>
          <c:x val="0.46183023513813348"/>
          <c:y val="8.8685672911575711E-2"/>
          <c:w val="0.53680883188570494"/>
          <c:h val="0.8344322563127885"/>
        </c:manualLayout>
      </c:layout>
      <c:overlay val="0"/>
      <c:txPr>
        <a:bodyPr/>
        <a:lstStyle/>
        <a:p>
          <a:pPr>
            <a:defRPr sz="1600" b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38702201622246E-2"/>
          <c:y val="8.6680761099365747E-2"/>
          <c:w val="0.44148319814600234"/>
          <c:h val="0.805496828752642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explosion val="9"/>
          </c:dPt>
          <c:dPt>
            <c:idx val="1"/>
            <c:bubble3D val="0"/>
            <c:explosion val="14"/>
          </c:dPt>
          <c:dPt>
            <c:idx val="2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34 </a:t>
                    </a:r>
                    <a:r>
                      <a:rPr lang="ru-RU" baseline="0" dirty="0" smtClean="0"/>
                      <a:t>770,5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8443579766536967"/>
                  <c:y val="9.371420901932713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75 222,1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pPr>
              <a:noFill/>
              <a:ln w="25235">
                <a:noFill/>
              </a:ln>
            </c:spPr>
            <c:txPr>
              <a:bodyPr/>
              <a:lstStyle/>
              <a:p>
                <a:pPr>
                  <a:defRPr sz="218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Расходы на реализацию ведомственных программ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8122</c:v>
                </c:pt>
                <c:pt idx="1">
                  <c:v>19138.8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35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4577056778679023"/>
          <c:y val="6.5539112050739964E-2"/>
          <c:w val="0.43453070683661643"/>
          <c:h val="0.79915433403805491"/>
        </c:manualLayout>
      </c:layout>
      <c:overlay val="0"/>
      <c:txPr>
        <a:bodyPr/>
        <a:lstStyle/>
        <a:p>
          <a:pPr>
            <a:defRPr sz="1987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2014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8</a:t>
                    </a:r>
                    <a:r>
                      <a:rPr lang="ru-RU" baseline="0" smtClean="0"/>
                      <a:t> 541,5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3202.6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2015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r>
                      <a:rPr lang="ru-RU" baseline="0" dirty="0" smtClean="0"/>
                      <a:t> 992,8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519488"/>
        <c:axId val="31521024"/>
      </c:barChart>
      <c:catAx>
        <c:axId val="31519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1521024"/>
        <c:crosses val="autoZero"/>
        <c:auto val="1"/>
        <c:lblAlgn val="ctr"/>
        <c:lblOffset val="100"/>
        <c:noMultiLvlLbl val="0"/>
      </c:catAx>
      <c:valAx>
        <c:axId val="31521024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31519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756546636630002E-2"/>
          <c:y val="1.7943336522187065E-2"/>
          <c:w val="0.62638126234245362"/>
          <c:h val="0.8923372755139882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287,7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1774.4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592,7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1249.5999999999999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1104512"/>
        <c:axId val="41106048"/>
      </c:barChart>
      <c:catAx>
        <c:axId val="41104512"/>
        <c:scaling>
          <c:orientation val="minMax"/>
        </c:scaling>
        <c:delete val="1"/>
        <c:axPos val="l"/>
        <c:majorTickMark val="out"/>
        <c:minorTickMark val="none"/>
        <c:tickLblPos val="nextTo"/>
        <c:crossAx val="41106048"/>
        <c:crosses val="autoZero"/>
        <c:auto val="1"/>
        <c:lblAlgn val="ctr"/>
        <c:lblOffset val="100"/>
        <c:noMultiLvlLbl val="0"/>
      </c:catAx>
      <c:valAx>
        <c:axId val="4110604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1104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71819605975905"/>
          <c:y val="0.20076892623058989"/>
          <c:w val="0.29728180394024095"/>
          <c:h val="0.44149445006525018"/>
        </c:manualLayout>
      </c:layout>
      <c:overlay val="0"/>
      <c:txPr>
        <a:bodyPr/>
        <a:lstStyle/>
        <a:p>
          <a:pPr>
            <a:defRPr sz="1566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62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0.01674</cdr:x>
      <cdr:y>0</cdr:y>
    </cdr:from>
    <cdr:to>
      <cdr:x>0.15901</cdr:x>
      <cdr:y>0.3125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-908720"/>
          <a:ext cx="1224155" cy="562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т</a:t>
          </a:r>
          <a:r>
            <a:rPr lang="ru-RU" sz="1800" b="1" dirty="0" smtClean="0"/>
            <a:t>ыс.</a:t>
          </a:r>
          <a:r>
            <a:rPr lang="en-US" sz="1800" b="1" dirty="0" smtClean="0"/>
            <a:t> </a:t>
          </a:r>
          <a:r>
            <a:rPr lang="ru-RU" sz="1800" b="1" dirty="0" smtClean="0"/>
            <a:t>руб.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9 месяцев 2015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943329"/>
              </p:ext>
            </p:extLst>
          </p:nvPr>
        </p:nvGraphicFramePr>
        <p:xfrm>
          <a:off x="433870" y="1124744"/>
          <a:ext cx="8467725" cy="107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благоустройство городского поселения Излучинск </a:t>
            </a:r>
            <a:r>
              <a:rPr lang="ru-RU" dirty="0" smtClean="0"/>
              <a:t>за 9 месяцев 2015  </a:t>
            </a:r>
            <a:r>
              <a:rPr lang="ru-RU" dirty="0"/>
              <a:t>года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07504" y="2242159"/>
            <a:ext cx="4392488" cy="538769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bg1"/>
                </a:solidFill>
              </a:rPr>
              <a:t>Выполнены работы по содержанию и ремонту детских игровых комплексов и спортивных площадок в количестве 40 шт.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645310" y="2210197"/>
            <a:ext cx="4403898" cy="51395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bg1"/>
                </a:solidFill>
              </a:rPr>
              <a:t>Выполнены работы по содержанию уличного освещения </a:t>
            </a:r>
            <a:r>
              <a:rPr lang="ru-RU" sz="1000" b="1" dirty="0" err="1">
                <a:solidFill>
                  <a:schemeClr val="bg1"/>
                </a:solidFill>
              </a:rPr>
              <a:t>пгт</a:t>
            </a:r>
            <a:r>
              <a:rPr lang="ru-RU" sz="1000" b="1" dirty="0" smtClean="0">
                <a:solidFill>
                  <a:schemeClr val="bg1"/>
                </a:solidFill>
              </a:rPr>
              <a:t>. Излучинск </a:t>
            </a:r>
            <a:r>
              <a:rPr lang="ru-RU" sz="1000" b="1" dirty="0">
                <a:solidFill>
                  <a:schemeClr val="bg1"/>
                </a:solidFill>
              </a:rPr>
              <a:t>и </a:t>
            </a:r>
            <a:r>
              <a:rPr lang="ru-RU" sz="1000" b="1" dirty="0" smtClean="0">
                <a:solidFill>
                  <a:schemeClr val="bg1"/>
                </a:solidFill>
              </a:rPr>
              <a:t>с. </a:t>
            </a:r>
            <a:r>
              <a:rPr lang="ru-RU" sz="1000" b="1" dirty="0" err="1" smtClean="0">
                <a:solidFill>
                  <a:schemeClr val="bg1"/>
                </a:solidFill>
              </a:rPr>
              <a:t>Большетархово</a:t>
            </a:r>
            <a:r>
              <a:rPr lang="ru-RU" sz="10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07504" y="2880803"/>
            <a:ext cx="4392488" cy="423231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/>
                </a:solidFill>
              </a:rPr>
              <a:t>Выполнены работы  по содержанию внутриквартальных дорог и тротуаров                        </a:t>
            </a:r>
            <a:r>
              <a:rPr lang="ru-RU" sz="1000" b="1" dirty="0" err="1" smtClean="0">
                <a:solidFill>
                  <a:schemeClr val="bg1"/>
                </a:solidFill>
              </a:rPr>
              <a:t>пгт</a:t>
            </a:r>
            <a:r>
              <a:rPr lang="ru-RU" sz="1000" b="1" dirty="0" smtClean="0">
                <a:solidFill>
                  <a:schemeClr val="bg1"/>
                </a:solidFill>
              </a:rPr>
              <a:t>. Излучинск на площади 72 632 кв. м.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07504" y="3420182"/>
            <a:ext cx="4392488" cy="440865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/>
                </a:solidFill>
              </a:rPr>
              <a:t>Выполнены работы по содержанию  мест захоронения с. </a:t>
            </a:r>
            <a:r>
              <a:rPr lang="ru-RU" sz="1000" b="1" dirty="0" err="1" smtClean="0">
                <a:solidFill>
                  <a:schemeClr val="bg1"/>
                </a:solidFill>
              </a:rPr>
              <a:t>Большетархово</a:t>
            </a:r>
            <a:r>
              <a:rPr lang="ru-RU" sz="1000" b="1" dirty="0" smtClean="0">
                <a:solidFill>
                  <a:schemeClr val="bg1"/>
                </a:solidFill>
              </a:rPr>
              <a:t>.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613659" y="3962833"/>
            <a:ext cx="4392488" cy="423231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/>
                </a:solidFill>
              </a:rPr>
              <a:t>Установлены детские игровые комплексы в количестве  3 шт.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631568" y="3437816"/>
            <a:ext cx="4392488" cy="423231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/>
                </a:solidFill>
              </a:rPr>
              <a:t>Выполнены работы по монтажу металлических ограждений в </a:t>
            </a:r>
            <a:r>
              <a:rPr lang="ru-RU" sz="1000" b="1" dirty="0" err="1" smtClean="0">
                <a:solidFill>
                  <a:schemeClr val="bg1"/>
                </a:solidFill>
              </a:rPr>
              <a:t>пгт</a:t>
            </a:r>
            <a:r>
              <a:rPr lang="ru-RU" sz="1000" b="1" dirty="0" smtClean="0">
                <a:solidFill>
                  <a:schemeClr val="bg1"/>
                </a:solidFill>
              </a:rPr>
              <a:t>. Излучинск  в количестве 220 м.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4631568" y="2856420"/>
            <a:ext cx="4392488" cy="423231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/>
                </a:solidFill>
              </a:rPr>
              <a:t>Выполнены работы по дезинсекции открытых территорий от насекомых                                                   на площади 51,3 тыс. кв. м.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107504" y="3955834"/>
            <a:ext cx="4392488" cy="454241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/>
                </a:solidFill>
              </a:rPr>
              <a:t>Выполнены  работы по обустройству и содержанию зеленых насаждений на площади 300 кв. м.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07504" y="4509120"/>
            <a:ext cx="4392488" cy="423231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/>
                </a:solidFill>
              </a:rPr>
              <a:t>Выполнены работы по содержанию фонтана в парке аттракционов в </a:t>
            </a:r>
            <a:r>
              <a:rPr lang="ru-RU" sz="1000" b="1" dirty="0" err="1" smtClean="0">
                <a:solidFill>
                  <a:schemeClr val="bg1"/>
                </a:solidFill>
              </a:rPr>
              <a:t>пгт</a:t>
            </a:r>
            <a:r>
              <a:rPr lang="ru-RU" sz="1000" b="1" dirty="0" smtClean="0">
                <a:solidFill>
                  <a:schemeClr val="bg1"/>
                </a:solidFill>
              </a:rPr>
              <a:t>. Излучинск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143347" y="5013176"/>
            <a:ext cx="4392488" cy="423231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/>
                </a:solidFill>
              </a:rPr>
              <a:t>Выполнены работы  по техобслуживанию                     и содержанию парка аттракционов </a:t>
            </a:r>
            <a:r>
              <a:rPr lang="ru-RU" sz="1000" b="1" dirty="0" err="1" smtClean="0">
                <a:solidFill>
                  <a:schemeClr val="bg1"/>
                </a:solidFill>
              </a:rPr>
              <a:t>пгт</a:t>
            </a:r>
            <a:r>
              <a:rPr lang="ru-RU" sz="1000" b="1" dirty="0" smtClean="0">
                <a:solidFill>
                  <a:schemeClr val="bg1"/>
                </a:solidFill>
              </a:rPr>
              <a:t>. Излучинск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4651015" y="4509119"/>
            <a:ext cx="4392488" cy="423231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/>
                </a:solidFill>
              </a:rPr>
              <a:t>Выполнены работы по содержанию </a:t>
            </a:r>
            <a:r>
              <a:rPr lang="ru-RU" sz="1000" b="1" dirty="0" err="1" smtClean="0">
                <a:solidFill>
                  <a:schemeClr val="bg1"/>
                </a:solidFill>
              </a:rPr>
              <a:t>внутрипоселковых</a:t>
            </a:r>
            <a:r>
              <a:rPr lang="ru-RU" sz="1000" b="1" dirty="0" smtClean="0">
                <a:solidFill>
                  <a:schemeClr val="bg1"/>
                </a:solidFill>
              </a:rPr>
              <a:t> (6,01 км.) в </a:t>
            </a:r>
            <a:r>
              <a:rPr lang="ru-RU" sz="1000" b="1" dirty="0" err="1" smtClean="0">
                <a:solidFill>
                  <a:schemeClr val="bg1"/>
                </a:solidFill>
              </a:rPr>
              <a:t>пгт</a:t>
            </a:r>
            <a:r>
              <a:rPr lang="ru-RU" sz="1000" b="1" dirty="0" smtClean="0">
                <a:solidFill>
                  <a:schemeClr val="bg1"/>
                </a:solidFill>
              </a:rPr>
              <a:t>. Излучинск               и подъездных дорог (15,09 км.) в с. </a:t>
            </a:r>
            <a:r>
              <a:rPr lang="ru-RU" sz="1000" b="1" dirty="0" err="1" smtClean="0">
                <a:solidFill>
                  <a:schemeClr val="bg1"/>
                </a:solidFill>
              </a:rPr>
              <a:t>Большетархово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4656720" y="5021601"/>
            <a:ext cx="4392488" cy="415985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/>
                </a:solidFill>
              </a:rPr>
              <a:t>Выполнены работы по изготовлению информационных табличек в количестве 120 шт.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116557" y="5517233"/>
            <a:ext cx="4392488" cy="432048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/>
                </a:solidFill>
              </a:rPr>
              <a:t>Проведен фейерверк  в честь празднования             70- </a:t>
            </a:r>
            <a:r>
              <a:rPr lang="ru-RU" sz="1000" b="1" dirty="0" err="1" smtClean="0">
                <a:solidFill>
                  <a:schemeClr val="bg1"/>
                </a:solidFill>
              </a:rPr>
              <a:t>летия</a:t>
            </a:r>
            <a:r>
              <a:rPr lang="ru-RU" sz="1000" b="1" dirty="0" smtClean="0">
                <a:solidFill>
                  <a:schemeClr val="bg1"/>
                </a:solidFill>
              </a:rPr>
              <a:t> Победы в Великой Отечественной войне 1941-1945 гг.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4658605" y="5482555"/>
            <a:ext cx="4392488" cy="46672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/>
                </a:solidFill>
              </a:rPr>
              <a:t>Ликвидированы  несанкционированные свалки в </a:t>
            </a:r>
            <a:r>
              <a:rPr lang="ru-RU" sz="1000" b="1" dirty="0" err="1" smtClean="0">
                <a:solidFill>
                  <a:schemeClr val="bg1"/>
                </a:solidFill>
              </a:rPr>
              <a:t>пгт</a:t>
            </a:r>
            <a:r>
              <a:rPr lang="ru-RU" sz="1000" b="1" dirty="0" smtClean="0">
                <a:solidFill>
                  <a:schemeClr val="bg1"/>
                </a:solidFill>
              </a:rPr>
              <a:t>. Излучинск на площади 10000кв.м общим объемом 180 кв. м</a:t>
            </a:r>
            <a:r>
              <a:rPr lang="ru-RU" sz="1400" b="1" dirty="0" smtClean="0">
                <a:solidFill>
                  <a:schemeClr val="bg1"/>
                </a:solidFill>
              </a:rPr>
              <a:t>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118975" y="6021288"/>
            <a:ext cx="4392488" cy="53378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/>
                </a:solidFill>
              </a:rPr>
              <a:t>Выполнены услуги по поставке малых архитектурных форм: уличных металлических скамеек в количестве 15 шт., уличных декоративных ограждений – 66 шт., передвижных ограждений – 40 шт. 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4660440" y="6033839"/>
            <a:ext cx="4392488" cy="504057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/>
                </a:solidFill>
              </a:rPr>
              <a:t>Выполнены работы по ремонту внутрипоселковых дорог на площади 1815 м2. ; устройство ливневой канализации по ул. Пионерная д.3  длиной 90 м.</a:t>
            </a:r>
            <a:endParaRPr lang="ru-RU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городского поселения Излучинск </a:t>
            </a:r>
            <a:r>
              <a:rPr lang="ru-RU" dirty="0" smtClean="0"/>
              <a:t> за 9 месяцев 2015 года</a:t>
            </a:r>
            <a:endParaRPr lang="ru-RU" dirty="0"/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56428"/>
              </p:ext>
            </p:extLst>
          </p:nvPr>
        </p:nvGraphicFramePr>
        <p:xfrm>
          <a:off x="806375" y="959520"/>
          <a:ext cx="8318279" cy="1698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2319" y="2492896"/>
            <a:ext cx="856863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</a:rPr>
              <a:t>                                       На территории  поселения запланированы и проведены: </a:t>
            </a:r>
          </a:p>
          <a:p>
            <a:endParaRPr lang="ru-RU" sz="1000" dirty="0" smtClean="0">
              <a:latin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</a:rPr>
              <a:t>        Проведение мероприятий гражданско-патриотической направленности</a:t>
            </a:r>
            <a:r>
              <a:rPr lang="ru-RU" sz="1000" dirty="0" smtClean="0">
                <a:latin typeface="Times New Roman" panose="02020603050405020304" pitchFamily="18" charset="0"/>
              </a:rPr>
              <a:t>: «День памяти о россиянах, исполнявших служебный долг за      </a:t>
            </a:r>
          </a:p>
          <a:p>
            <a:r>
              <a:rPr lang="ru-RU" sz="1000" dirty="0">
                <a:latin typeface="Times New Roman" panose="02020603050405020304" pitchFamily="18" charset="0"/>
              </a:rPr>
              <a:t> </a:t>
            </a:r>
            <a:r>
              <a:rPr lang="ru-RU" sz="1000" dirty="0" smtClean="0">
                <a:latin typeface="Times New Roman" panose="02020603050405020304" pitchFamily="18" charset="0"/>
              </a:rPr>
              <a:t>       пределами Отечества», «День призывника»;</a:t>
            </a:r>
          </a:p>
          <a:p>
            <a:r>
              <a:rPr lang="ru-RU" sz="1000" dirty="0">
                <a:latin typeface="Times New Roman" panose="02020603050405020304" pitchFamily="18" charset="0"/>
              </a:rPr>
              <a:t> </a:t>
            </a:r>
            <a:r>
              <a:rPr lang="ru-RU" sz="1000" dirty="0" smtClean="0">
                <a:latin typeface="Times New Roman" panose="02020603050405020304" pitchFamily="18" charset="0"/>
              </a:rPr>
              <a:t>       Цикл мероприятий, посвященных 70-летию Победы в Великой Отечественной войне 1941-1945 гг., </a:t>
            </a:r>
          </a:p>
          <a:p>
            <a:r>
              <a:rPr lang="ru-RU" sz="1000" dirty="0" smtClean="0">
                <a:latin typeface="Times New Roman" panose="02020603050405020304" pitchFamily="18" charset="0"/>
              </a:rPr>
              <a:t>        «День памяти ветеранов боевых действий, «День  России», «День памяти и скорби».</a:t>
            </a:r>
          </a:p>
          <a:p>
            <a:r>
              <a:rPr lang="ru-RU" sz="1000" b="1" dirty="0" smtClean="0">
                <a:latin typeface="Times New Roman" panose="02020603050405020304" pitchFamily="18" charset="0"/>
              </a:rPr>
              <a:t>        Проведение  традиционных мероприятий, приуроченных к календарным датам</a:t>
            </a:r>
            <a:r>
              <a:rPr lang="ru-RU" sz="1000" dirty="0" smtClean="0">
                <a:latin typeface="Times New Roman" panose="02020603050405020304" pitchFamily="18" charset="0"/>
              </a:rPr>
              <a:t>, посвященные Международному женскому дню 8 марта, </a:t>
            </a:r>
          </a:p>
          <a:p>
            <a:r>
              <a:rPr lang="ru-RU" sz="1000" dirty="0">
                <a:latin typeface="Times New Roman" panose="02020603050405020304" pitchFamily="18" charset="0"/>
              </a:rPr>
              <a:t> </a:t>
            </a:r>
            <a:r>
              <a:rPr lang="ru-RU" sz="1000" dirty="0" smtClean="0">
                <a:latin typeface="Times New Roman" panose="02020603050405020304" pitchFamily="18" charset="0"/>
              </a:rPr>
              <a:t>       чествование женщин, ветеранов Великой Отечественной  войны 1941 – 1945 годов, «Дню семьи, любви и верности», проведение мероприятий, </a:t>
            </a:r>
          </a:p>
          <a:p>
            <a:r>
              <a:rPr lang="ru-RU" sz="1000" dirty="0">
                <a:latin typeface="Times New Roman" panose="02020603050405020304" pitchFamily="18" charset="0"/>
              </a:rPr>
              <a:t> </a:t>
            </a:r>
            <a:r>
              <a:rPr lang="ru-RU" sz="1000" dirty="0" smtClean="0">
                <a:latin typeface="Times New Roman" panose="02020603050405020304" pitchFamily="18" charset="0"/>
              </a:rPr>
              <a:t>       посвященных «Дню России».</a:t>
            </a:r>
            <a:endParaRPr lang="ru-RU" sz="1000" dirty="0">
              <a:latin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</a:rPr>
              <a:t>        Мероприятия</a:t>
            </a:r>
            <a:r>
              <a:rPr lang="ru-RU" sz="1000" dirty="0">
                <a:latin typeface="Times New Roman" panose="02020603050405020304" pitchFamily="18" charset="0"/>
              </a:rPr>
              <a:t>, направленные на сохранение и возрождение самобытной национальной культуры, </a:t>
            </a:r>
            <a:r>
              <a:rPr lang="ru-RU" sz="1000" dirty="0" smtClean="0">
                <a:latin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</a:rPr>
              <a:t>народные гуляния </a:t>
            </a:r>
            <a:r>
              <a:rPr lang="ru-RU" sz="1000" dirty="0" smtClean="0">
                <a:latin typeface="Times New Roman" panose="02020603050405020304" pitchFamily="18" charset="0"/>
              </a:rPr>
              <a:t>«Масленица раздольная».</a:t>
            </a:r>
            <a:endParaRPr lang="ru-RU" sz="1000" dirty="0">
              <a:latin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</a:rPr>
              <a:t>        Проведение мероприятий по формированию здорового образа жизни населения</a:t>
            </a:r>
            <a:r>
              <a:rPr lang="ru-RU" sz="1000" dirty="0" smtClean="0">
                <a:latin typeface="Times New Roman" panose="02020603050405020304" pitchFamily="18" charset="0"/>
              </a:rPr>
              <a:t>:</a:t>
            </a:r>
          </a:p>
          <a:p>
            <a:r>
              <a:rPr lang="ru-RU" sz="1000" dirty="0" smtClean="0">
                <a:latin typeface="Times New Roman" panose="02020603050405020304" pitchFamily="18" charset="0"/>
              </a:rPr>
              <a:t>        Оказание содействия в проведении фестиваля по спортивной ловле рыбы со льда «Кубок клуба «</a:t>
            </a:r>
            <a:r>
              <a:rPr lang="ru-RU" sz="1000" dirty="0" err="1">
                <a:latin typeface="Times New Roman" panose="02020603050405020304" pitchFamily="18" charset="0"/>
              </a:rPr>
              <a:t>Ю</a:t>
            </a:r>
            <a:r>
              <a:rPr lang="ru-RU" sz="1000" dirty="0" err="1" smtClean="0">
                <a:latin typeface="Times New Roman" panose="02020603050405020304" pitchFamily="18" charset="0"/>
              </a:rPr>
              <a:t>грастан</a:t>
            </a:r>
            <a:r>
              <a:rPr lang="ru-RU" sz="1000" dirty="0" smtClean="0">
                <a:latin typeface="Times New Roman" panose="02020603050405020304" pitchFamily="18" charset="0"/>
              </a:rPr>
              <a:t> 2015»;</a:t>
            </a:r>
          </a:p>
          <a:p>
            <a:r>
              <a:rPr lang="ru-RU" sz="1000" dirty="0" smtClean="0">
                <a:latin typeface="Times New Roman" panose="02020603050405020304" pitchFamily="18" charset="0"/>
              </a:rPr>
              <a:t>        проведение легкоатлетической эстафеты трудовых коллективов, учащихся общеобразовательных учреждений с передачей эстафетной палочки;</a:t>
            </a:r>
          </a:p>
          <a:p>
            <a:pPr marL="285750" indent="-285750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Организация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содействия в проведении районного легкоатлетического забега «Излучинская весна 2015»;</a:t>
            </a:r>
          </a:p>
          <a:p>
            <a:pPr marL="285750" indent="-285750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Реализация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 «Организация работы с детьми и молодежью в </a:t>
            </a:r>
            <a:r>
              <a:rPr lang="ru-RU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гп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Излучинск на 2014 – 2016 годы»:</a:t>
            </a:r>
          </a:p>
          <a:p>
            <a:pPr marL="285750" indent="-285750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Проведение мероприятий с детьми, подростками и молодежью по различным формам направленности;</a:t>
            </a:r>
          </a:p>
          <a:p>
            <a:pPr marL="285750" indent="-285750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Проведение и проведении районного татаро-башкирского праздника «Сабантуй»;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</a:rPr>
              <a:t>          Участие в проведении мероприятий Х районного фестиваля искусств «Мое сердце – Нижневартовский район»;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</a:rPr>
              <a:t>          Проведение мероприятий гражданско-патриотической направленности: оказание содействия в проведении молодежной патриотической акции «</a:t>
            </a:r>
            <a:r>
              <a:rPr lang="ru-RU" sz="1000" dirty="0" err="1">
                <a:latin typeface="Times New Roman" panose="02020603050405020304" pitchFamily="18" charset="0"/>
              </a:rPr>
              <a:t>Триколор</a:t>
            </a:r>
            <a:r>
              <a:rPr lang="ru-RU" sz="1000" dirty="0">
                <a:latin typeface="Times New Roman" panose="02020603050405020304" pitchFamily="18" charset="0"/>
              </a:rPr>
              <a:t>», посвященной Дню Государственного флага Российской Федерации. </a:t>
            </a:r>
          </a:p>
          <a:p>
            <a:r>
              <a:rPr lang="ru-RU" sz="1000" dirty="0">
                <a:latin typeface="Times New Roman" panose="02020603050405020304" pitchFamily="18" charset="0"/>
              </a:rPr>
              <a:t>          Проведение мероприятий по формированию здорового образа жизни населения:</a:t>
            </a:r>
          </a:p>
          <a:p>
            <a:r>
              <a:rPr lang="ru-RU" sz="1000" dirty="0">
                <a:latin typeface="Times New Roman" panose="02020603050405020304" pitchFamily="18" charset="0"/>
              </a:rPr>
              <a:t>          проведение физкультурно-спортивных мероприятий, посвященных празднованию Дня физкультурника, участие в организации и      </a:t>
            </a:r>
          </a:p>
          <a:p>
            <a:r>
              <a:rPr lang="ru-RU" sz="1000" dirty="0">
                <a:latin typeface="Times New Roman" panose="02020603050405020304" pitchFamily="18" charset="0"/>
              </a:rPr>
              <a:t>          проведении фестиваля по спортивной ловле рыбы спиннингом «</a:t>
            </a:r>
            <a:r>
              <a:rPr lang="ru-RU" sz="1000" dirty="0" err="1">
                <a:latin typeface="Times New Roman" panose="02020603050405020304" pitchFamily="18" charset="0"/>
              </a:rPr>
              <a:t>Юграстан</a:t>
            </a:r>
            <a:r>
              <a:rPr lang="ru-RU" sz="1000" dirty="0">
                <a:latin typeface="Times New Roman" panose="02020603050405020304" pitchFamily="18" charset="0"/>
              </a:rPr>
              <a:t> – 2015».</a:t>
            </a:r>
          </a:p>
          <a:p>
            <a:r>
              <a:rPr lang="ru-RU" sz="1000" dirty="0" smtClean="0">
                <a:latin typeface="Times New Roman" panose="02020603050405020304" pitchFamily="18" charset="0"/>
              </a:rPr>
              <a:t>          </a:t>
            </a:r>
            <a:r>
              <a:rPr lang="ru-RU" sz="1000" dirty="0">
                <a:latin typeface="Times New Roman" panose="02020603050405020304" pitchFamily="18" charset="0"/>
              </a:rPr>
              <a:t>Проведение традиционных мероприятий, приуроченных к календарным датам:</a:t>
            </a:r>
          </a:p>
          <a:p>
            <a:pPr marL="285750" indent="-285750"/>
            <a:endParaRPr lang="ru-RU" sz="10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0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25544" cy="620688"/>
          </a:xfrm>
        </p:spPr>
        <p:txBody>
          <a:bodyPr/>
          <a:lstStyle/>
          <a:p>
            <a:r>
              <a:rPr lang="ru-RU" sz="1400" dirty="0"/>
              <a:t>Расходы на культуру, </a:t>
            </a:r>
            <a:r>
              <a:rPr lang="ru-RU" sz="1400" dirty="0" smtClean="0"/>
              <a:t>кинематографию </a:t>
            </a:r>
            <a:r>
              <a:rPr lang="ru-RU" sz="1400" dirty="0"/>
              <a:t>городского поселения Излучинск  за 9 месяцев 2015 </a:t>
            </a:r>
            <a:r>
              <a:rPr lang="ru-RU" sz="1400" dirty="0" smtClean="0"/>
              <a:t>года</a:t>
            </a:r>
            <a:br>
              <a:rPr lang="ru-RU" sz="1400" dirty="0" smtClean="0"/>
            </a:br>
            <a:r>
              <a:rPr lang="ru-RU" sz="1400" dirty="0" smtClean="0"/>
              <a:t>(продолжение)</a:t>
            </a:r>
            <a:br>
              <a:rPr lang="ru-RU" sz="1400" dirty="0" smtClean="0"/>
            </a:br>
            <a:endParaRPr lang="ru-RU" sz="1400" dirty="0" smtClean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/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посвященных Дню семьи, любви и верности;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 столы, тематические встречи, в рамках празднования Дня пожилых людей;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праздничных мероприятиях, посвященных Дню знаний.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посвященных «Дню защиты детей»; «Дню молодежи России»;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межведомственной профилактической операции «Подросток» на территории поселения;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летних дворовых спортивных площадок ( более 20 мероприятий);</a:t>
            </a:r>
          </a:p>
          <a:p>
            <a:pPr marL="285750" indent="-285750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муниципальной программы «Поддержка малого и среднего предпринимательства в </a:t>
            </a:r>
            <a:r>
              <a:rPr lang="ru-RU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гп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Излучинск на 2014 – 2016 годы»: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субъектов малого и среднего предпринимательства в выставках-ярмарках товаров производителей района и поселения (7 шт.);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деятельности субъектов малого и среднего предпринимательства;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торжественных мероприятиях  районного «Марафона славы» в рамках празднования 70 –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летия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Победы в Великой Отечественной войне 1941 – 1945 годов;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мероприятий, посвященных 27-летию образования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Излучинск, 87-летию образования Нижневартовского района, 95-ой годовщине сельского поселения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50-летию открытия первой скважины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Самотлора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85-летию Ханты-Мансийского округа – Югры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муниципальной программы «Организация работы с детьми и молодежью в городском поселении Излучинск на 2014–2016 годы»: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 с детьми, подростками и молодежью по различных формам направленности;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межведомственной профилактической операции «Подросток» на территории поселения, 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летних дворовых спортивных площадок, проведение мероприятий на летних дворовых спортивных площадок (более 20 мероприятий)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Дня поселка, Весны и Труда, награждение лучших работников предприятий и учреждений поселения, вручение почетных грамот , благодарственных писем , ценных подарков;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фестиваля-конкурса трудовых коллективов и общественных организаций поселения;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муниципальной программы «Поддержка малого и среднего предпринимательства в городском поселении Излучинск на 2014–2016 годы»: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субъектов малого и среднего предпринимательства в выставках-ярмарках товаров производителей района и поселения (8 шт.);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деятельности субъектов малого и среднего предпринимательства.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творческих конкурсов и мероприятий, направленных на позитивное восприятие этнического и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конфессиального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многообразия интереса к различным культурам: проведение территориального этапа конкурса «История семьи – история района».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традиционных мероприятий, направленных на сохранение и возрождение самобытной традиционной национальной культуры, народных промыслов и ремесел: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содействия в организации и проведении рыболовного фестиваля по спортивной ловле рыбы спиннингом с лодок «Юграстан-2015»;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праздника урожая «Дары – осени 2015».</a:t>
            </a:r>
          </a:p>
          <a:p>
            <a:pPr marL="285750" indent="-285750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endParaRPr lang="ru-RU" sz="1400" dirty="0" smtClean="0">
              <a:latin typeface="Calibri" pitchFamily="34" charset="0"/>
            </a:endParaRPr>
          </a:p>
          <a:p>
            <a:pPr marL="285750" indent="-285750"/>
            <a:endParaRPr lang="ru-RU" sz="1400" dirty="0" smtClean="0">
              <a:latin typeface="Calibri" pitchFamily="34" charset="0"/>
            </a:endParaRPr>
          </a:p>
          <a:p>
            <a:pPr marL="285750" indent="-285750"/>
            <a:endParaRPr lang="ru-RU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05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144 639,3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109 992,6</a:t>
            </a:r>
            <a:endParaRPr lang="ru-RU" sz="4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34 646,7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>
                <a:solidFill>
                  <a:schemeClr val="bg1"/>
                </a:solidFill>
              </a:rPr>
              <a:t>Профицит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9 месяцев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2015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 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214483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9 месяцев 2015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857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налоговых поступлений в бюджет поселения за </a:t>
            </a:r>
            <a:r>
              <a:rPr lang="ru-RU" dirty="0" smtClean="0"/>
              <a:t>9 месяцев 2015  </a:t>
            </a:r>
            <a:r>
              <a:rPr lang="ru-RU" dirty="0"/>
              <a:t>года </a:t>
            </a:r>
            <a:r>
              <a:rPr lang="ru-RU" dirty="0" smtClean="0"/>
              <a:t>(тыс. руб.) </a:t>
            </a:r>
            <a:endParaRPr lang="ru-RU" dirty="0"/>
          </a:p>
        </p:txBody>
      </p:sp>
      <p:graphicFrame>
        <p:nvGraphicFramePr>
          <p:cNvPr id="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980377"/>
              </p:ext>
            </p:extLst>
          </p:nvPr>
        </p:nvGraphicFramePr>
        <p:xfrm>
          <a:off x="50800" y="1319213"/>
          <a:ext cx="8142288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неналоговых поступлений в бюджет поселения за </a:t>
            </a:r>
            <a:r>
              <a:rPr lang="ru-RU" dirty="0" smtClean="0"/>
              <a:t>9 месяцев  2015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017312"/>
              </p:ext>
            </p:extLst>
          </p:nvPr>
        </p:nvGraphicFramePr>
        <p:xfrm>
          <a:off x="-108520" y="1052736"/>
          <a:ext cx="957706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безвозмездных поступлений в бюджет поселения </a:t>
            </a:r>
            <a:r>
              <a:rPr lang="ru-RU" dirty="0" smtClean="0"/>
              <a:t>за  9 месяцев 2015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005749"/>
              </p:ext>
            </p:extLst>
          </p:nvPr>
        </p:nvGraphicFramePr>
        <p:xfrm>
          <a:off x="-72276" y="1124744"/>
          <a:ext cx="9231313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расходов бюджета поселения                                </a:t>
            </a:r>
            <a:r>
              <a:rPr lang="ru-RU" dirty="0" smtClean="0"/>
              <a:t>за </a:t>
            </a:r>
            <a:r>
              <a:rPr lang="ru-RU" dirty="0"/>
              <a:t>9</a:t>
            </a:r>
            <a:r>
              <a:rPr lang="en-US" dirty="0" smtClean="0"/>
              <a:t> </a:t>
            </a:r>
            <a:r>
              <a:rPr lang="ru-RU" dirty="0" smtClean="0"/>
              <a:t>месяцев 2015 года </a:t>
            </a:r>
            <a:r>
              <a:rPr lang="ru-RU" dirty="0"/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2758083" y="2243783"/>
            <a:ext cx="3024336" cy="2592287"/>
          </a:xfrm>
          <a:prstGeom prst="quad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Исполнено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cs typeface="Arial" charset="0"/>
              </a:rPr>
              <a:t>109 992,6</a:t>
            </a:r>
            <a:endParaRPr lang="ru-RU" sz="2000" b="1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тыс.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50396" y="3178552"/>
            <a:ext cx="3240360" cy="8531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экономика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14 090,8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187" y="1716534"/>
            <a:ext cx="2376264" cy="11866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364,9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0033" y="1190018"/>
            <a:ext cx="3168352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36 950,6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377" y="4263129"/>
            <a:ext cx="3367331" cy="8998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7 446,5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201" y="3114356"/>
            <a:ext cx="2595903" cy="9173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политика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518,9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98901" y="1305159"/>
            <a:ext cx="2987824" cy="16224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деятельность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1 663,2 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59926" y="4225271"/>
            <a:ext cx="3528392" cy="9182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хозяйство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47 857,1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850275" y="5295959"/>
            <a:ext cx="3168352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764,8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99992" y="5255315"/>
            <a:ext cx="3528392" cy="9182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335,8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416777"/>
              </p:ext>
            </p:extLst>
          </p:nvPr>
        </p:nvGraphicFramePr>
        <p:xfrm>
          <a:off x="649288" y="1563688"/>
          <a:ext cx="815975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Расходы на реализацию муниципальных и ведомственных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 за 9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месяцев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2015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8" y="4149080"/>
            <a:ext cx="4038321" cy="186674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Содержание в нормативном 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  <a:r>
              <a:rPr lang="en-US" sz="2000" b="1" dirty="0">
                <a:solidFill>
                  <a:schemeClr val="bg1"/>
                </a:solidFill>
                <a:cs typeface="Arial" charset="0"/>
              </a:rPr>
              <a:t>.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дорожного фонда городского поселения Излучинск за </a:t>
            </a:r>
            <a:r>
              <a:rPr lang="ru-RU" dirty="0" smtClean="0"/>
              <a:t>9 месяцев 2015  </a:t>
            </a:r>
            <a:r>
              <a:rPr lang="ru-RU" dirty="0"/>
              <a:t>года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12 554,9 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7631</TotalTime>
  <Words>1301</Words>
  <Application>Microsoft Office PowerPoint</Application>
  <PresentationFormat>Экран (4:3)</PresentationFormat>
  <Paragraphs>158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9 месяцев 2015  года (тыс. руб.) </vt:lpstr>
      <vt:lpstr>Структура неналоговых поступлений в бюджет поселения за 9 месяцев  2015 года (тыс. руб.) </vt:lpstr>
      <vt:lpstr>Структура безвозмездных поступлений в бюджет поселения за  9 месяцев 2015 года (тыс. руб.) </vt:lpstr>
      <vt:lpstr>Структура расходов бюджета поселения                                за 9 месяцев 2015 года (тыс. руб.)</vt:lpstr>
      <vt:lpstr>Презентация PowerPoint</vt:lpstr>
      <vt:lpstr>Расходы дорожного фонда городского поселения Излучинск за 9 месяцев 2015  года</vt:lpstr>
      <vt:lpstr>Расходы на благоустройство городского поселения Излучинск за 9 месяцев 2015  года</vt:lpstr>
      <vt:lpstr>Расходы на культуру, кинематографию городского поселения Излучинск  за 9 месяцев 2015 года</vt:lpstr>
      <vt:lpstr>Расходы на культуру, кинематографию городского поселения Излучинск  за 9 месяцев 2015 года (продолжение) 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Оноприйчук Ирина Николаевна</cp:lastModifiedBy>
  <cp:revision>574</cp:revision>
  <cp:lastPrinted>2015-10-07T14:21:57Z</cp:lastPrinted>
  <dcterms:created xsi:type="dcterms:W3CDTF">2012-01-27T08:52:51Z</dcterms:created>
  <dcterms:modified xsi:type="dcterms:W3CDTF">2015-11-11T03:30:49Z</dcterms:modified>
</cp:coreProperties>
</file>