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838" r:id="rId2"/>
    <p:sldMasterId id="2147483852" r:id="rId3"/>
  </p:sldMasterIdLst>
  <p:notesMasterIdLst>
    <p:notesMasterId r:id="rId17"/>
  </p:notesMasterIdLst>
  <p:sldIdLst>
    <p:sldId id="267" r:id="rId4"/>
    <p:sldId id="257" r:id="rId5"/>
    <p:sldId id="258" r:id="rId6"/>
    <p:sldId id="259" r:id="rId7"/>
    <p:sldId id="280" r:id="rId8"/>
    <p:sldId id="269" r:id="rId9"/>
    <p:sldId id="277" r:id="rId10"/>
    <p:sldId id="278" r:id="rId11"/>
    <p:sldId id="265" r:id="rId12"/>
    <p:sldId id="264" r:id="rId13"/>
    <p:sldId id="271" r:id="rId14"/>
    <p:sldId id="282" r:id="rId15"/>
    <p:sldId id="268" r:id="rId16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9933FF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4" autoAdjust="0"/>
  </p:normalViewPr>
  <p:slideViewPr>
    <p:cSldViewPr>
      <p:cViewPr>
        <p:scale>
          <a:sx n="100" d="100"/>
          <a:sy n="100" d="100"/>
        </p:scale>
        <p:origin x="7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40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7596371882086"/>
          <c:y val="5.6962025316455694E-2"/>
          <c:w val="0.45238095238095238"/>
          <c:h val="0.841772151898734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3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0.15671879261223517"/>
                  <c:y val="7.070222490758094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29</a:t>
                    </a:r>
                    <a:r>
                      <a:rPr lang="ru-RU" baseline="0" dirty="0" smtClean="0"/>
                      <a:t> 503,7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8279785771067487E-2"/>
                  <c:y val="7.18611502425790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</a:t>
                    </a:r>
                    <a:r>
                      <a:rPr lang="ru-RU" baseline="0" dirty="0" smtClean="0"/>
                      <a:t> 626,3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4927091372237276E-2"/>
                  <c:y val="-6.858620833471094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39</a:t>
                    </a:r>
                    <a:r>
                      <a:rPr lang="ru-RU" baseline="0" dirty="0" smtClean="0"/>
                      <a:t> 597,5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6056">
                <a:noFill/>
              </a:ln>
            </c:spPr>
            <c:txPr>
              <a:bodyPr/>
              <a:lstStyle/>
              <a:p>
                <a:pPr>
                  <a:defRPr sz="2052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29763.200000000001</c:v>
                </c:pt>
                <c:pt idx="1">
                  <c:v>18017.900000000001</c:v>
                </c:pt>
                <c:pt idx="2">
                  <c:v>34990.400000000001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0"/>
      </c:pieChart>
      <c:spPr>
        <a:noFill/>
        <a:ln w="26056">
          <a:noFill/>
        </a:ln>
      </c:spPr>
    </c:plotArea>
    <c:legend>
      <c:legendPos val="r"/>
      <c:layout>
        <c:manualLayout>
          <c:xMode val="edge"/>
          <c:yMode val="edge"/>
          <c:x val="0.62585034013605445"/>
          <c:y val="0.25738396624472576"/>
          <c:w val="0.35260770975056688"/>
          <c:h val="0.61603375527426163"/>
        </c:manualLayout>
      </c:layout>
      <c:overlay val="0"/>
      <c:txPr>
        <a:bodyPr/>
        <a:lstStyle/>
        <a:p>
          <a:pPr>
            <a:defRPr sz="1888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46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8159339457567801"/>
          <c:y val="2.0740337470721702E-2"/>
          <c:w val="0.6548174229125977"/>
          <c:h val="0.8604140157575305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5452512880334403E-2"/>
                  <c:y val="-6.784854405570703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226,0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432098765432098E-3"/>
                  <c:y val="-5.61206532178897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21</a:t>
                    </a:r>
                    <a:r>
                      <a:rPr lang="ru-RU" baseline="0" dirty="0" smtClean="0"/>
                      <a:t> 634,3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1604938271604937E-2"/>
                  <c:y val="2.80603266089448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5 724,2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6602508019830851E-2"/>
                  <c:y val="1.3988183288285831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871,7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2345679012345678"/>
                  <c:y val="6.4304172298213006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799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Единый сельскохозяйственный налог</c:v>
                </c:pt>
                <c:pt idx="1">
                  <c:v>Налог на доходы физических лиц</c:v>
                </c:pt>
                <c:pt idx="2">
                  <c:v>земельный налог</c:v>
                </c:pt>
                <c:pt idx="3">
                  <c:v>Налог на имущество физических лиц</c:v>
                </c:pt>
                <c:pt idx="4">
                  <c:v>Доходы от уплаты акцизов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226</c:v>
                </c:pt>
                <c:pt idx="1">
                  <c:v>21634.3</c:v>
                </c:pt>
                <c:pt idx="2">
                  <c:v>5724.2</c:v>
                </c:pt>
                <c:pt idx="3">
                  <c:v>871.7</c:v>
                </c:pt>
                <c:pt idx="4">
                  <c:v>1047.5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207312627588218E-2"/>
                  <c:y val="-2.806253608348101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109,8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6294E-3"/>
                  <c:y val="5.61206532178897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22 493,1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5432098765432098E-3"/>
                  <c:y val="2.806032660894488E-3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 4 408,1</a:t>
                    </a:r>
                    <a:r>
                      <a:rPr lang="ru-RU" dirty="0" smtClean="0"/>
                      <a:t> 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947992612034607E-2"/>
                  <c:y val="-1.122413064357795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483,8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0030864197530864"/>
                  <c:y val="2.806032660894494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799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Единый сельскохозяйственный налог</c:v>
                </c:pt>
                <c:pt idx="1">
                  <c:v>Налог на доходы физических лиц</c:v>
                </c:pt>
                <c:pt idx="2">
                  <c:v>земельный налог</c:v>
                </c:pt>
                <c:pt idx="3">
                  <c:v>Налог на имущество физических лиц</c:v>
                </c:pt>
                <c:pt idx="4">
                  <c:v>Доходы от уплаты акцизов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109.8</c:v>
                </c:pt>
                <c:pt idx="1">
                  <c:v>22493.1</c:v>
                </c:pt>
                <c:pt idx="2">
                  <c:v>4408.1000000000004</c:v>
                </c:pt>
                <c:pt idx="3">
                  <c:v>483.8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632704"/>
        <c:axId val="23577728"/>
      </c:barChart>
      <c:catAx>
        <c:axId val="246327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999" b="1"/>
            </a:pPr>
            <a:endParaRPr lang="ru-RU"/>
          </a:p>
        </c:txPr>
        <c:crossAx val="23577728"/>
        <c:crosses val="autoZero"/>
        <c:auto val="1"/>
        <c:lblAlgn val="ctr"/>
        <c:lblOffset val="100"/>
        <c:noMultiLvlLbl val="0"/>
      </c:catAx>
      <c:valAx>
        <c:axId val="2357772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2463270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2992350553063219"/>
          <c:y val="2.57152067178649E-3"/>
          <c:w val="0.53158670002698272"/>
          <c:h val="8.0307476016365009E-2"/>
        </c:manualLayout>
      </c:layout>
      <c:overlay val="0"/>
      <c:txPr>
        <a:bodyPr/>
        <a:lstStyle/>
        <a:p>
          <a:pPr>
            <a:defRPr sz="2399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01935290397976"/>
          <c:y val="9.1242888966752977E-2"/>
          <c:w val="0.37507194271647348"/>
          <c:h val="0.7936611031822674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Прочие поступления от использования имущества, находящихся в собственности городских поселений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267605186725285"/>
                  <c:y val="-0.1628024236623280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170,6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 formatCode="#,##0.00">
                  <c:v>10.4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поступающие в порядке возмещения расходов, понесенных в связи с эксплуатацией имущества городских поселений2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 formatCode="#,##0.00">
                  <c:v>170.6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Доходы от продажи квартир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267605186725285"/>
                  <c:y val="-0.2487259250396679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127,7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 formatCode="#,##0.00">
                  <c:v>127.7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Доходы от продажи земельных участков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2543443376801078"/>
                  <c:y val="-0.3423528083774167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112,1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0" formatCode="#,##0.00">
                  <c:v>112.1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сдачи в аренду имущества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2013009414993989"/>
                  <c:y val="-0.6289573594386948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 112,4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Лист1!$F$2:$F$5</c:f>
              <c:numCache>
                <c:formatCode>General</c:formatCode>
                <c:ptCount val="4"/>
                <c:pt idx="0" formatCode="#,##0.00">
                  <c:v>526.6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Прочие доходы от компенсации затрат бюджетов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2543443376801078"/>
                  <c:y val="-0.4250952173405233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526,6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Лист1!$G$2:$G$5</c:f>
              <c:numCache>
                <c:formatCode>General</c:formatCode>
                <c:ptCount val="4"/>
                <c:pt idx="0" formatCode="0.00">
                  <c:v>191.5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Прочие неналоговые доходы, невыясненные поступления, прочие поступления от денежных взысканий (штрафов)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2543443376801073"/>
                  <c:y val="-0.6710570264272630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10 375,0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Лист1!$H$2:$H$5</c:f>
              <c:numCache>
                <c:formatCode>General</c:formatCode>
                <c:ptCount val="4"/>
                <c:pt idx="0" formatCode="0.00">
                  <c:v>112.4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Доходы, получаемые в виде арендной платы за земельные участки 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Лист1!$I$2:$I$5</c:f>
              <c:numCache>
                <c:formatCode>General</c:formatCode>
                <c:ptCount val="4"/>
                <c:pt idx="0" formatCode="0.00">
                  <c:v>10375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28468736"/>
        <c:axId val="28470272"/>
      </c:barChart>
      <c:catAx>
        <c:axId val="284687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8470272"/>
        <c:crosses val="autoZero"/>
        <c:auto val="1"/>
        <c:lblAlgn val="ctr"/>
        <c:lblOffset val="100"/>
        <c:noMultiLvlLbl val="0"/>
      </c:catAx>
      <c:valAx>
        <c:axId val="2847027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28468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7246087109786467"/>
          <c:y val="8.9992671754420453E-2"/>
          <c:w val="0.46017401575263567"/>
          <c:h val="0.80802987702221118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924084905365064E-3"/>
          <c:y val="2.9936672423719057E-2"/>
          <c:w val="0.51762679913464094"/>
          <c:h val="0.8664363845710996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explosion val="42"/>
          <c:dPt>
            <c:idx val="0"/>
            <c:bubble3D val="0"/>
            <c:explosion val="14"/>
          </c:dPt>
          <c:dPt>
            <c:idx val="1"/>
            <c:bubble3D val="0"/>
            <c:explosion val="21"/>
          </c:dPt>
          <c:dPt>
            <c:idx val="2"/>
            <c:bubble3D val="0"/>
            <c:explosion val="32"/>
          </c:dPt>
          <c:dPt>
            <c:idx val="3"/>
            <c:bubble3D val="0"/>
            <c:explosion val="26"/>
          </c:dPt>
          <c:dPt>
            <c:idx val="4"/>
            <c:bubble3D val="0"/>
            <c:explosion val="23"/>
          </c:dPt>
          <c:dPt>
            <c:idx val="5"/>
            <c:bubble3D val="0"/>
            <c:explosion val="21"/>
          </c:dPt>
          <c:dLbls>
            <c:dLbl>
              <c:idx val="0"/>
              <c:layout>
                <c:manualLayout>
                  <c:x val="-7.0631772533333012E-2"/>
                  <c:y val="0.1051179742428569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31</a:t>
                    </a:r>
                    <a:r>
                      <a:rPr lang="ru-RU" baseline="0" dirty="0" smtClean="0"/>
                      <a:t> 211,5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328798731014754E-2"/>
                  <c:y val="0.1009493243396388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</a:t>
                    </a:r>
                    <a:r>
                      <a:rPr lang="ru-RU" baseline="0" dirty="0" smtClean="0"/>
                      <a:t> 109,9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803162453705122E-3"/>
                  <c:y val="6.248260418224923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</a:t>
                    </a:r>
                    <a:r>
                      <a:rPr lang="ru-RU" dirty="0" smtClean="0"/>
                      <a:t>756,8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350778702877911E-2"/>
                  <c:y val="-8.2321316053109942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872,3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4595267217133682E-2"/>
                  <c:y val="-1.25547259960380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3 041,7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8861776217532657E-2"/>
                  <c:y val="5.477685755601793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5408829590968922E-2"/>
                  <c:y val="-6.147037793521518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9.8237868892653388E-2"/>
                  <c:y val="-2.016442617486947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Дотации бюджетам поселений на выравнивание бюджетной обеспеченности</c:v>
                </c:pt>
                <c:pt idx="1">
                  <c:v>Дотации бюджетам поселений на поддержку мер по обеспечению сбалансированности бюджетов</c:v>
                </c:pt>
                <c:pt idx="2">
                  <c:v>Субвенции </c:v>
                </c:pt>
                <c:pt idx="3">
                  <c:v>Прочие межбюджетные трансферты, передаваемые бюджетам поселений</c:v>
                </c:pt>
                <c:pt idx="4">
                  <c:v>Иные межбюджетные трансферты</c:v>
                </c:pt>
                <c:pt idx="5">
                  <c:v>Доходы бюджетов городских поселени от возврата иными организациями остатков субсидий прошлых лет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31211.5</c:v>
                </c:pt>
                <c:pt idx="1">
                  <c:v>2109.9</c:v>
                </c:pt>
                <c:pt idx="2" formatCode="0.00">
                  <c:v>756.8</c:v>
                </c:pt>
                <c:pt idx="3" formatCode="0.00">
                  <c:v>872.3</c:v>
                </c:pt>
                <c:pt idx="4" formatCode="0.00">
                  <c:v>3041.7</c:v>
                </c:pt>
                <c:pt idx="5" formatCode="0.00">
                  <c:v>1605.4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98">
          <a:noFill/>
        </a:ln>
      </c:spPr>
    </c:plotArea>
    <c:legend>
      <c:legendPos val="r"/>
      <c:legendEntry>
        <c:idx val="2"/>
        <c:txPr>
          <a:bodyPr/>
          <a:lstStyle/>
          <a:p>
            <a:pPr>
              <a:defRPr sz="1600" b="0"/>
            </a:pPr>
            <a:endParaRPr lang="ru-RU"/>
          </a:p>
        </c:txPr>
      </c:legendEntry>
      <c:layout>
        <c:manualLayout>
          <c:xMode val="edge"/>
          <c:yMode val="edge"/>
          <c:x val="0.53336930510318525"/>
          <c:y val="9.0988445097212586E-2"/>
          <c:w val="0.46526967507222428"/>
          <c:h val="0.79758711508211733"/>
        </c:manualLayout>
      </c:layout>
      <c:overlay val="0"/>
      <c:txPr>
        <a:bodyPr/>
        <a:lstStyle/>
        <a:p>
          <a:pPr>
            <a:defRPr sz="1600" b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238702201622246E-2"/>
          <c:y val="8.6680761099365747E-2"/>
          <c:w val="0.44148319814600234"/>
          <c:h val="0.805496828752642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"/>
          <c:dPt>
            <c:idx val="0"/>
            <c:bubble3D val="0"/>
            <c:explosion val="9"/>
          </c:dPt>
          <c:dPt>
            <c:idx val="1"/>
            <c:bubble3D val="0"/>
            <c:explosion val="14"/>
          </c:dPt>
          <c:dPt>
            <c:idx val="2"/>
            <c:bubble3D val="0"/>
            <c:explosion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22</a:t>
                    </a:r>
                    <a:r>
                      <a:rPr lang="ru-RU" baseline="0" dirty="0" smtClean="0"/>
                      <a:t> 500,2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98443579766537"/>
                  <c:y val="-0.1023085182534001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56 284,9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spPr>
              <a:noFill/>
              <a:ln w="25235">
                <a:noFill/>
              </a:ln>
            </c:spPr>
            <c:txPr>
              <a:bodyPr/>
              <a:lstStyle/>
              <a:p>
                <a:pPr>
                  <a:defRPr sz="2186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2"/>
                <c:pt idx="0">
                  <c:v>Расходы на реализацию муниципальных программ</c:v>
                </c:pt>
                <c:pt idx="1">
                  <c:v>Расходы на реализацию ведомственных программ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10717.2</c:v>
                </c:pt>
                <c:pt idx="1">
                  <c:v>23175.200000000001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235">
          <a:noFill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54577056778679023"/>
          <c:y val="6.5539112050739964E-2"/>
          <c:w val="0.43453070683661643"/>
          <c:h val="0.79915433403805491"/>
        </c:manualLayout>
      </c:layout>
      <c:overlay val="0"/>
      <c:txPr>
        <a:bodyPr/>
        <a:lstStyle/>
        <a:p>
          <a:pPr>
            <a:defRPr sz="1987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788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2017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998125234345708E-3"/>
                  <c:y val="-1.18670849113285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11 019,7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Исполнено(тыс.руб.)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4700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2016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10 905,6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Исполнено(тыс.руб.)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4700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224576"/>
        <c:axId val="75226112"/>
      </c:barChart>
      <c:catAx>
        <c:axId val="752245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75226112"/>
        <c:crosses val="autoZero"/>
        <c:auto val="1"/>
        <c:lblAlgn val="ctr"/>
        <c:lblOffset val="100"/>
        <c:noMultiLvlLbl val="0"/>
      </c:catAx>
      <c:valAx>
        <c:axId val="75226112"/>
        <c:scaling>
          <c:orientation val="minMax"/>
        </c:scaling>
        <c:delete val="1"/>
        <c:axPos val="b"/>
        <c:majorGridlines/>
        <c:numFmt formatCode="0%" sourceLinked="1"/>
        <c:majorTickMark val="out"/>
        <c:minorTickMark val="none"/>
        <c:tickLblPos val="nextTo"/>
        <c:crossAx val="752245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756546636630002E-2"/>
          <c:y val="0.45383313981862916"/>
          <c:w val="0.62638126234245362"/>
          <c:h val="0.4896376852237083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4 249,9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Культура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1207.71604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3</a:t>
                    </a:r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 645,9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Культура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1249.5999999999999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80676352"/>
        <c:axId val="80677888"/>
      </c:barChart>
      <c:catAx>
        <c:axId val="80676352"/>
        <c:scaling>
          <c:orientation val="minMax"/>
        </c:scaling>
        <c:delete val="1"/>
        <c:axPos val="l"/>
        <c:majorTickMark val="out"/>
        <c:minorTickMark val="none"/>
        <c:tickLblPos val="nextTo"/>
        <c:crossAx val="80677888"/>
        <c:crosses val="autoZero"/>
        <c:auto val="1"/>
        <c:lblAlgn val="ctr"/>
        <c:lblOffset val="100"/>
        <c:noMultiLvlLbl val="0"/>
      </c:catAx>
      <c:valAx>
        <c:axId val="8067788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80676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271819605975905"/>
          <c:y val="0.51971213048388165"/>
          <c:w val="0.21615838118168143"/>
          <c:h val="0.36206029120126176"/>
        </c:manualLayout>
      </c:layout>
      <c:overlay val="0"/>
      <c:txPr>
        <a:bodyPr/>
        <a:lstStyle/>
        <a:p>
          <a:pPr>
            <a:defRPr sz="1566" b="1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62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0.33043</cdr:x>
      <cdr:y>0.4359</cdr:y>
    </cdr:from>
    <cdr:to>
      <cdr:x>0.41314</cdr:x>
      <cdr:y>0.47436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64582" y="2448272"/>
          <a:ext cx="79208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0.34547</cdr:x>
      <cdr:y>0.79487</cdr:y>
    </cdr:from>
    <cdr:to>
      <cdr:x>0.42818</cdr:x>
      <cdr:y>0.85897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308598" y="4464496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10,4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0.34547</cdr:x>
      <cdr:y>0.4359</cdr:y>
    </cdr:from>
    <cdr:to>
      <cdr:x>0.4357</cdr:x>
      <cdr:y>0.47436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308598" y="2448272"/>
          <a:ext cx="864096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0.33795</cdr:x>
      <cdr:y>0.26923</cdr:y>
    </cdr:from>
    <cdr:to>
      <cdr:x>0.43343</cdr:x>
      <cdr:y>0.32051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236590" y="1512168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191,5</a:t>
          </a:r>
          <a:endParaRPr lang="ru-RU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0.04066</cdr:x>
      <cdr:y>0.21637</cdr:y>
    </cdr:from>
    <cdr:to>
      <cdr:x>0.17858</cdr:x>
      <cdr:y>0.45748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8473" y="258465"/>
          <a:ext cx="1080121" cy="288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/>
            <a:t>тыс.</a:t>
          </a:r>
          <a:r>
            <a:rPr lang="en-US" sz="1800" b="1" dirty="0" smtClean="0"/>
            <a:t> </a:t>
          </a:r>
          <a:r>
            <a:rPr lang="ru-RU" sz="1800" b="1" dirty="0" smtClean="0"/>
            <a:t>руб.</a:t>
          </a:r>
          <a:endParaRPr lang="ru-RU" sz="11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139C4F-543A-44BB-84C7-0447BFD2B2A8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6" tIns="45633" rIns="91266" bIns="45633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266" tIns="45633" rIns="91266" bIns="45633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5D7ED3-2496-4FBD-8B6A-E3881EA60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94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Picture 5" descr="C:\Users\User\Desktop\герб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9388" y="309563"/>
            <a:ext cx="1165225" cy="1635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1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AD4B-5F03-45CE-B476-8034729B974D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54821-2722-4B51-9629-F094204D1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5F70-38BC-4F20-86E9-51984ADEA290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073C-D02F-4D66-AC8F-ADC9D08C9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F24EE-1CC0-44F9-9E84-50E4A75DA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2EB2-0CD0-498D-A097-41D0BC326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E736-1811-480F-9FF3-439E35516306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433C-E37D-42F8-8C93-CB06B88A8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Picture 5" descr="C:\Users\User\Desktop\герб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116868" y="707723"/>
            <a:ext cx="910261" cy="127836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/>
        </p:spPr>
      </p:pic>
      <p:sp>
        <p:nvSpPr>
          <p:cNvPr id="8" name="Прямоугольник 10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2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1AF87-CC84-4A17-B908-1DB2B373E8FC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C7B37-3A22-45DD-910B-D04C6E150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DD21-FC7E-4C5E-BF69-0CB2775D6C54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1F94-2FC8-4F8D-A871-231AC0091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2E2E-4824-4707-84B0-3D58B07AB81B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8C80-ACC6-4945-A357-09D6D50CB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7694-E1A1-4348-B389-2770C4A8AF61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631B-5C50-43D1-ACE8-1A1D858F4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468D-0949-446F-B625-1D7C2A0F8AFC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C996-1594-4268-A1E3-1DCEF1EAF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D160-AF1A-4030-B2BE-19F264A48B1B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8B4E-0140-40F6-8A04-26CB3E1DA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2ED8-36C4-4664-8D9A-D397A710F606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E97B-D496-42B6-BB1D-1E0EDEA6F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32A7-A698-4602-8751-66BB97165D66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D74A-5D52-4F01-9729-DA012BA3D4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2F95-81B5-4B03-A061-62B503931182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C993D-8DF3-4B0A-A895-F2E22E16A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538C-4E66-4AF3-8B71-09B0F0CF2307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9F519-DA7F-4A3F-B199-B9C3EE1C3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D0420-F1CC-4D7A-AAC9-CBC94E28A624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ECA5-B015-4137-96B4-32970B2EC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882C-FEEE-4043-82A0-E167AB2B3CF2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CC39-47C0-474D-9CE3-01A9112F1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544A0-F326-4A6F-B5FF-C8C816303875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D779-9831-43DC-B702-149AA94ED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FF908-CD46-4486-B04C-01A9B181F2F7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681E1-3F53-4A86-9502-7F3D787C0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9E85-674F-49AF-9F04-A3906B11B7B3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E5973-1DEE-4742-A512-73432D2E8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4340-89C3-419E-A43F-C5D36FB32336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5189-5463-4E6F-842E-B9FF2E0E6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DBAB6-6A5D-4960-896C-70F9E3CE2FF8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B11DE-F5AB-4945-B873-25653685E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23763" y="20037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3B5A-B217-4636-A121-26BDABE44DA6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20A29-B3D6-4B9B-BABA-2F436D2B4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84FB-9CFF-41A3-AF3B-2898749A4B87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14D18-D3ED-4319-9946-60E6DFC79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7E961-6E03-4F72-82C5-6816B15B8308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70CD-7DAC-48C6-9E7C-AB2FBA62C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BDF8-259D-4230-B6EE-61E70D75402E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26B36-C430-4E1F-A4F0-C040FBE46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6475-950C-4661-B520-112F542189A4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7048-61B7-4A45-AA19-275EABB17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A88A-D5E2-44A3-9534-BD59AA350D9F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BCB6-9DF1-4EF2-A9D5-7994D4AC1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6992-EA70-421F-A806-566B5887DCBE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697C4-9625-4473-8137-4FCFFF555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F68C-08D8-48D2-858D-E0F7CC09A231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5499-F0CF-4291-A74F-F05E01CCE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7F12D-460B-4604-9401-934846387690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8BADB-2B4B-4AD6-9EAC-F99164360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7019-6DDB-4D8D-AC4A-6CD876EC01A7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88FA-CD67-4E5A-81BE-ED9CFB870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5F31-323E-4FEC-AABB-002854E17A3C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6FE7-D568-4FC4-AAAC-E506F7BC1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28C7-8385-4A22-A7BF-A9EE8513A1EE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3749D-B985-454A-8F4C-65BD9EC36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D439D-50FC-4124-A9B9-E4A602607501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57478-6EB4-4E8E-A8FB-E42A962DF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9556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FD6D-5C8C-4DAB-9D13-AA81D7999684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2DEB-7B41-4F90-B849-7A40B4AEE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FC0B6-6AAD-4B82-B4D6-CC8540AA9B6C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E667-25BC-4D65-8473-EE169470D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13A42E-9FF0-4E72-B168-602015585071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C20879-80AC-40C7-B54C-AE8E72216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31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4AFAD6-45D4-4F00-A9AA-FB62AA63F8AC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ABBA37-68DC-48E4-B626-56550C814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5367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6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F5D98D-5823-4FAC-BE6A-26E6DBA2230A}" type="datetimeFigureOut">
              <a:rPr lang="ru-RU"/>
              <a:pPr>
                <a:defRPr/>
              </a:pPr>
              <a:t>19.07.2017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A2FF98-91E2-403F-B5D6-7C3AB943A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88" r:id="rId2"/>
    <p:sldLayoutId id="2147483887" r:id="rId3"/>
    <p:sldLayoutId id="2147483886" r:id="rId4"/>
    <p:sldLayoutId id="2147483885" r:id="rId5"/>
    <p:sldLayoutId id="2147483884" r:id="rId6"/>
    <p:sldLayoutId id="2147483883" r:id="rId7"/>
    <p:sldLayoutId id="2147483882" r:id="rId8"/>
    <p:sldLayoutId id="2147483881" r:id="rId9"/>
    <p:sldLayoutId id="2147483880" r:id="rId10"/>
    <p:sldLayoutId id="214748387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1241" y="1628800"/>
            <a:ext cx="6984776" cy="28007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Отчет об исполнении бюджета городского поселения Излучинск </a:t>
            </a:r>
            <a:endParaRPr lang="en-US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полугодие 2017 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5149120"/>
              </p:ext>
            </p:extLst>
          </p:nvPr>
        </p:nvGraphicFramePr>
        <p:xfrm>
          <a:off x="433870" y="1124744"/>
          <a:ext cx="8467725" cy="1070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80689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благоустройство городского поселения Излучинск </a:t>
            </a:r>
            <a:r>
              <a:rPr lang="ru-RU" dirty="0" smtClean="0"/>
              <a:t>за </a:t>
            </a:r>
            <a:r>
              <a:rPr lang="en-US" dirty="0" smtClean="0"/>
              <a:t>I </a:t>
            </a:r>
            <a:r>
              <a:rPr lang="ru-RU" dirty="0" smtClean="0"/>
              <a:t>полугодие 2017  </a:t>
            </a:r>
            <a:r>
              <a:rPr lang="ru-RU" dirty="0"/>
              <a:t>года</a:t>
            </a: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125252" y="2348880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Выполнены работы по </a:t>
            </a:r>
            <a:r>
              <a:rPr lang="ru-RU" sz="1400" b="1" dirty="0" smtClean="0">
                <a:solidFill>
                  <a:schemeClr val="bg1"/>
                </a:solidFill>
              </a:rPr>
              <a:t>содержанию детских и </a:t>
            </a:r>
            <a:r>
              <a:rPr lang="ru-RU" sz="1400" b="1" dirty="0">
                <a:solidFill>
                  <a:schemeClr val="bg1"/>
                </a:solidFill>
              </a:rPr>
              <a:t>игровых </a:t>
            </a:r>
            <a:r>
              <a:rPr lang="ru-RU" sz="1400" b="1" dirty="0" smtClean="0">
                <a:solidFill>
                  <a:schemeClr val="bg1"/>
                </a:solidFill>
              </a:rPr>
              <a:t>площадок </a:t>
            </a:r>
            <a:r>
              <a:rPr lang="ru-RU" sz="1400" b="1" dirty="0">
                <a:solidFill>
                  <a:schemeClr val="bg1"/>
                </a:solidFill>
              </a:rPr>
              <a:t>в количестве </a:t>
            </a:r>
            <a:r>
              <a:rPr lang="ru-RU" sz="1400" b="1" dirty="0" smtClean="0">
                <a:solidFill>
                  <a:schemeClr val="bg1"/>
                </a:solidFill>
              </a:rPr>
              <a:t>29 </a:t>
            </a:r>
            <a:r>
              <a:rPr lang="ru-RU" sz="1400" b="1" dirty="0">
                <a:solidFill>
                  <a:schemeClr val="bg1"/>
                </a:solidFill>
              </a:rPr>
              <a:t>шт</a:t>
            </a:r>
            <a:r>
              <a:rPr lang="ru-RU" sz="1400" b="1" dirty="0" smtClean="0">
                <a:solidFill>
                  <a:schemeClr val="bg1"/>
                </a:solidFill>
              </a:rPr>
              <a:t>.;</a:t>
            </a:r>
          </a:p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ликвидации </a:t>
            </a:r>
            <a:r>
              <a:rPr lang="ru-RU" sz="1400" b="1" dirty="0" smtClean="0">
                <a:solidFill>
                  <a:schemeClr val="bg1"/>
                </a:solidFill>
              </a:rPr>
              <a:t>несанкционированных свалок </a:t>
            </a:r>
            <a:r>
              <a:rPr lang="ru-RU" sz="1400" b="1" dirty="0" smtClean="0">
                <a:solidFill>
                  <a:schemeClr val="bg1"/>
                </a:solidFill>
              </a:rPr>
              <a:t>– </a:t>
            </a:r>
            <a:r>
              <a:rPr lang="ru-RU" sz="1400" b="1" dirty="0" smtClean="0">
                <a:solidFill>
                  <a:schemeClr val="bg1"/>
                </a:solidFill>
              </a:rPr>
              <a:t>600 м2</a:t>
            </a:r>
            <a:r>
              <a:rPr lang="ru-RU" sz="1400" b="1" dirty="0" smtClean="0">
                <a:solidFill>
                  <a:schemeClr val="bg1"/>
                </a:solidFill>
              </a:rPr>
              <a:t>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4668155" y="2348879"/>
            <a:ext cx="4403898" cy="846463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Выполнены работы по содержанию уличного </a:t>
            </a:r>
            <a:r>
              <a:rPr lang="ru-RU" sz="1400" b="1" dirty="0" smtClean="0">
                <a:solidFill>
                  <a:schemeClr val="bg1"/>
                </a:solidFill>
              </a:rPr>
              <a:t>освещения: </a:t>
            </a:r>
            <a:r>
              <a:rPr lang="ru-RU" sz="1400" b="1" dirty="0">
                <a:solidFill>
                  <a:schemeClr val="bg1"/>
                </a:solidFill>
              </a:rPr>
              <a:t>пгт</a:t>
            </a:r>
            <a:r>
              <a:rPr lang="ru-RU" sz="1400" b="1" dirty="0" smtClean="0">
                <a:solidFill>
                  <a:schemeClr val="bg1"/>
                </a:solidFill>
              </a:rPr>
              <a:t>. Излучинск -1090 светильников;</a:t>
            </a:r>
          </a:p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с</a:t>
            </a:r>
            <a:r>
              <a:rPr lang="ru-RU" sz="1400" b="1" dirty="0" smtClean="0">
                <a:solidFill>
                  <a:schemeClr val="bg1"/>
                </a:solidFill>
              </a:rPr>
              <a:t>. Большетархово – 74 светильника. 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150801" y="3501008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Содержание шлагбаума;</a:t>
            </a:r>
          </a:p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Отлов </a:t>
            </a:r>
            <a:r>
              <a:rPr lang="ru-RU" sz="1400" b="1" dirty="0" smtClean="0">
                <a:solidFill>
                  <a:schemeClr val="bg1"/>
                </a:solidFill>
              </a:rPr>
              <a:t>безнадзорных бродячих </a:t>
            </a:r>
            <a:r>
              <a:rPr lang="ru-RU" sz="1400" b="1" dirty="0" smtClean="0">
                <a:solidFill>
                  <a:schemeClr val="bg1"/>
                </a:solidFill>
              </a:rPr>
              <a:t>животных – 95 шт.;</a:t>
            </a:r>
          </a:p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Дезинсекция открытых территорий – 51 282 м2.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125252" y="4581128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замене кабеля в пгт. Излучинск;</a:t>
            </a:r>
          </a:p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Содержание фонтана в парке аттракционов;</a:t>
            </a:r>
          </a:p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4679565" y="4565537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Устройство пешеходных тротуаров по ул. Набережной в пгт. </a:t>
            </a:r>
            <a:r>
              <a:rPr lang="ru-RU" sz="1400" b="1" dirty="0" smtClean="0">
                <a:solidFill>
                  <a:schemeClr val="bg1"/>
                </a:solidFill>
              </a:rPr>
              <a:t>Излучинск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4679565" y="3501008"/>
            <a:ext cx="4392488" cy="846462"/>
          </a:xfrm>
          <a:prstGeom prst="round2DiagRect">
            <a:avLst>
              <a:gd name="adj1" fmla="val 6539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Поставка архитектурной композиции  «Земной шар</a:t>
            </a:r>
            <a:r>
              <a:rPr lang="ru-RU" sz="1400" b="1" dirty="0" smtClean="0">
                <a:solidFill>
                  <a:schemeClr val="bg1"/>
                </a:solidFill>
              </a:rPr>
              <a:t>»;</a:t>
            </a:r>
          </a:p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Реконструкция сетей уличного освещения по ул. Школьной в пгт. Излучинск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912" y="125760"/>
            <a:ext cx="7797552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культуру, кинематографию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городского </a:t>
            </a:r>
            <a:r>
              <a:rPr lang="ru-RU" dirty="0"/>
              <a:t>поселения </a:t>
            </a:r>
            <a:r>
              <a:rPr lang="ru-RU" dirty="0" err="1"/>
              <a:t>Излучинск</a:t>
            </a:r>
            <a:r>
              <a:rPr lang="ru-RU" dirty="0"/>
              <a:t> 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за </a:t>
            </a:r>
            <a:r>
              <a:rPr lang="en-US" dirty="0" smtClean="0"/>
              <a:t>I</a:t>
            </a:r>
            <a:r>
              <a:rPr lang="ru-RU" dirty="0"/>
              <a:t> </a:t>
            </a:r>
            <a:r>
              <a:rPr lang="ru-RU" dirty="0" smtClean="0"/>
              <a:t>полугодие 2017 года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9072989"/>
              </p:ext>
            </p:extLst>
          </p:nvPr>
        </p:nvGraphicFramePr>
        <p:xfrm>
          <a:off x="941159" y="1154311"/>
          <a:ext cx="7831688" cy="1194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51967" y="2348880"/>
            <a:ext cx="7920880" cy="3739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</a:rPr>
              <a:t>           </a:t>
            </a:r>
            <a:r>
              <a:rPr lang="ru-RU" sz="1400" dirty="0" smtClean="0">
                <a:latin typeface="Times New Roman" panose="02020603050405020304" pitchFamily="18" charset="0"/>
              </a:rPr>
              <a:t>На </a:t>
            </a:r>
            <a:r>
              <a:rPr lang="ru-RU" sz="1400" dirty="0" smtClean="0">
                <a:latin typeface="Times New Roman" panose="02020603050405020304" pitchFamily="18" charset="0"/>
              </a:rPr>
              <a:t>территории  поселения запланированы и </a:t>
            </a:r>
            <a:r>
              <a:rPr lang="ru-RU" sz="1400" dirty="0" smtClean="0">
                <a:latin typeface="Times New Roman" panose="02020603050405020304" pitchFamily="18" charset="0"/>
              </a:rPr>
              <a:t>проведены в 1 полугодии 2017 года </a:t>
            </a:r>
            <a:endParaRPr lang="ru-RU" sz="1400" dirty="0" smtClean="0">
              <a:latin typeface="Times New Roman" panose="02020603050405020304" pitchFamily="18" charset="0"/>
            </a:endParaRPr>
          </a:p>
          <a:p>
            <a:pPr indent="457200" algn="just"/>
            <a:r>
              <a:rPr lang="ru-RU" sz="1400" dirty="0" smtClean="0">
                <a:latin typeface="Times New Roman" panose="02020603050405020304" pitchFamily="18" charset="0"/>
              </a:rPr>
              <a:t>Мероприятия гражданско-патриотической направленности</a:t>
            </a:r>
            <a:r>
              <a:rPr lang="ru-RU" sz="1400" dirty="0" smtClean="0">
                <a:latin typeface="Times New Roman" panose="02020603050405020304" pitchFamily="18" charset="0"/>
              </a:rPr>
              <a:t>: концертные программы; тематические встречи; </a:t>
            </a:r>
            <a:r>
              <a:rPr lang="ru-RU" sz="1400" dirty="0" smtClean="0">
                <a:latin typeface="Times New Roman" panose="02020603050405020304" pitchFamily="18" charset="0"/>
              </a:rPr>
              <a:t>церемонии возложения цветов к Дню защитника отечества, Дню призывника, Дню памяти о россиянах, исполнявших служебный долг за пределами </a:t>
            </a:r>
            <a:r>
              <a:rPr lang="ru-RU" sz="1400" dirty="0" smtClean="0">
                <a:latin typeface="Times New Roman" panose="02020603050405020304" pitchFamily="18" charset="0"/>
              </a:rPr>
              <a:t>отечества; </a:t>
            </a:r>
            <a:r>
              <a:rPr lang="ru-RU" sz="1400" dirty="0" smtClean="0">
                <a:latin typeface="Times New Roman" panose="02020603050405020304" pitchFamily="18" charset="0"/>
              </a:rPr>
              <a:t>цикл мероприятий, посвященных </a:t>
            </a:r>
            <a:r>
              <a:rPr lang="ru-RU" sz="1400" dirty="0" smtClean="0">
                <a:latin typeface="Times New Roman" panose="02020603050405020304" pitchFamily="18" charset="0"/>
              </a:rPr>
              <a:t>72-ой годовщине </a:t>
            </a:r>
            <a:r>
              <a:rPr lang="ru-RU" sz="1400" dirty="0" smtClean="0">
                <a:latin typeface="Times New Roman" panose="02020603050405020304" pitchFamily="18" charset="0"/>
              </a:rPr>
              <a:t>Победы в Великой Отечественной войне 1941-1945 годов</a:t>
            </a:r>
            <a:r>
              <a:rPr lang="ru-RU" sz="1400" dirty="0" smtClean="0">
                <a:latin typeface="Times New Roman" panose="02020603050405020304" pitchFamily="18" charset="0"/>
              </a:rPr>
              <a:t>; День </a:t>
            </a:r>
            <a:r>
              <a:rPr lang="ru-RU" sz="1400" dirty="0" smtClean="0">
                <a:latin typeface="Times New Roman" panose="02020603050405020304" pitchFamily="18" charset="0"/>
              </a:rPr>
              <a:t>памяти ветеранов боевых действий; День России; День памяти и скорби</a:t>
            </a:r>
            <a:r>
              <a:rPr lang="ru-RU" sz="1400" dirty="0" smtClean="0">
                <a:latin typeface="Times New Roman" panose="02020603050405020304" pitchFamily="18" charset="0"/>
              </a:rPr>
              <a:t>.</a:t>
            </a:r>
            <a:endParaRPr lang="ru-RU" sz="1400" dirty="0" smtClean="0">
              <a:latin typeface="Times New Roman" panose="02020603050405020304" pitchFamily="18" charset="0"/>
            </a:endParaRPr>
          </a:p>
          <a:p>
            <a:pPr indent="457200" algn="just"/>
            <a:r>
              <a:rPr lang="ru-RU" sz="1400" dirty="0" smtClean="0">
                <a:latin typeface="Times New Roman" panose="02020603050405020304" pitchFamily="18" charset="0"/>
              </a:rPr>
              <a:t>Проведены  традиционные мероприятия, приуроченные </a:t>
            </a:r>
            <a:r>
              <a:rPr lang="ru-RU" sz="1400" dirty="0" smtClean="0">
                <a:latin typeface="Times New Roman" panose="02020603050405020304" pitchFamily="18" charset="0"/>
              </a:rPr>
              <a:t>к календарным датам, посвященные </a:t>
            </a:r>
            <a:r>
              <a:rPr lang="ru-RU" sz="1400" dirty="0" smtClean="0">
                <a:latin typeface="Times New Roman" panose="02020603050405020304" pitchFamily="18" charset="0"/>
              </a:rPr>
              <a:t>Международному </a:t>
            </a:r>
            <a:r>
              <a:rPr lang="ru-RU" sz="1400" dirty="0" smtClean="0">
                <a:latin typeface="Times New Roman" panose="02020603050405020304" pitchFamily="18" charset="0"/>
              </a:rPr>
              <a:t>женскому дню 8 </a:t>
            </a:r>
            <a:r>
              <a:rPr lang="ru-RU" sz="1400" dirty="0" smtClean="0">
                <a:latin typeface="Times New Roman" panose="02020603050405020304" pitchFamily="18" charset="0"/>
              </a:rPr>
              <a:t>Марта; </a:t>
            </a:r>
            <a:r>
              <a:rPr lang="ru-RU" sz="1400" dirty="0" smtClean="0">
                <a:latin typeface="Times New Roman" panose="02020603050405020304" pitchFamily="18" charset="0"/>
              </a:rPr>
              <a:t>цикл мероприятий, в рамках Дня  Местного самоуправления; мероприятия, посвященные Дню семьи; </a:t>
            </a:r>
            <a:r>
              <a:rPr lang="ru-RU" sz="1400" dirty="0">
                <a:latin typeface="Times New Roman" panose="02020603050405020304" pitchFamily="18" charset="0"/>
              </a:rPr>
              <a:t>мероприятия, посвященные </a:t>
            </a:r>
            <a:r>
              <a:rPr lang="ru-RU" sz="1400" dirty="0" smtClean="0">
                <a:latin typeface="Times New Roman" panose="02020603050405020304" pitchFamily="18" charset="0"/>
              </a:rPr>
              <a:t>Дню России; чествование выпускников общеобразовательных учреждений.</a:t>
            </a:r>
          </a:p>
          <a:p>
            <a:pPr indent="457200" algn="just"/>
            <a:r>
              <a:rPr lang="ru-RU" sz="1400" dirty="0" smtClean="0">
                <a:latin typeface="Times New Roman" panose="02020603050405020304" pitchFamily="18" charset="0"/>
              </a:rPr>
              <a:t>Мероприятия, направленные на сохранение и возрождение самобытной </a:t>
            </a:r>
            <a:r>
              <a:rPr lang="ru-RU" sz="1400" dirty="0">
                <a:latin typeface="Times New Roman" panose="02020603050405020304" pitchFamily="18" charset="0"/>
              </a:rPr>
              <a:t>национальной </a:t>
            </a:r>
            <a:r>
              <a:rPr lang="ru-RU" sz="1400" dirty="0" smtClean="0">
                <a:latin typeface="Times New Roman" panose="02020603050405020304" pitchFamily="18" charset="0"/>
              </a:rPr>
              <a:t>культуры: </a:t>
            </a:r>
            <a:r>
              <a:rPr lang="ru-RU" sz="1400" dirty="0" smtClean="0">
                <a:latin typeface="Times New Roman" panose="02020603050405020304" pitchFamily="18" charset="0"/>
              </a:rPr>
              <a:t>народные </a:t>
            </a:r>
            <a:r>
              <a:rPr lang="ru-RU" sz="1400" dirty="0">
                <a:latin typeface="Times New Roman" panose="02020603050405020304" pitchFamily="18" charset="0"/>
              </a:rPr>
              <a:t>гуляния </a:t>
            </a:r>
            <a:r>
              <a:rPr lang="ru-RU" sz="1400" dirty="0" smtClean="0">
                <a:latin typeface="Times New Roman" panose="02020603050405020304" pitchFamily="18" charset="0"/>
              </a:rPr>
              <a:t>«Масленица раздольная»; цикл мероприятий, посвященных Дню славянской письменности и культуры; участие в организации и проведении татаро-башкирского праздника «Сабантуй».</a:t>
            </a:r>
          </a:p>
          <a:p>
            <a:pPr indent="457200" algn="just"/>
            <a:r>
              <a:rPr lang="ru-RU" sz="1400" dirty="0" smtClean="0">
                <a:latin typeface="Times New Roman" panose="02020603050405020304" pitchFamily="18" charset="0"/>
              </a:rPr>
              <a:t>Мероприятия по формированию здорового образа жизни населения</a:t>
            </a:r>
            <a:r>
              <a:rPr lang="ru-RU" sz="1400" dirty="0" smtClean="0">
                <a:latin typeface="Times New Roman" panose="02020603050405020304" pitchFamily="18" charset="0"/>
              </a:rPr>
              <a:t>: оказание </a:t>
            </a:r>
            <a:r>
              <a:rPr lang="ru-RU" sz="1400" dirty="0" smtClean="0">
                <a:latin typeface="Times New Roman" panose="02020603050405020304" pitchFamily="18" charset="0"/>
              </a:rPr>
              <a:t>содействия </a:t>
            </a:r>
            <a:r>
              <a:rPr lang="ru-RU" sz="1400" dirty="0" smtClean="0">
                <a:latin typeface="Times New Roman" panose="02020603050405020304" pitchFamily="18" charset="0"/>
              </a:rPr>
              <a:t>                   в </a:t>
            </a:r>
            <a:r>
              <a:rPr lang="ru-RU" sz="1400" dirty="0" smtClean="0">
                <a:latin typeface="Times New Roman" panose="02020603050405020304" pitchFamily="18" charset="0"/>
              </a:rPr>
              <a:t>проведении фестиваля по спортивной ловле рыбы со льда «Кубок клуба «</a:t>
            </a:r>
            <a:r>
              <a:rPr lang="ru-RU" sz="1400" dirty="0" err="1" smtClean="0">
                <a:latin typeface="Times New Roman" panose="02020603050405020304" pitchFamily="18" charset="0"/>
              </a:rPr>
              <a:t>Юграстан</a:t>
            </a:r>
            <a:r>
              <a:rPr lang="ru-RU" sz="1400" dirty="0" smtClean="0">
                <a:latin typeface="Times New Roman" panose="02020603050405020304" pitchFamily="18" charset="0"/>
              </a:rPr>
              <a:t>- 2017»;</a:t>
            </a:r>
          </a:p>
          <a:p>
            <a:endParaRPr lang="ru-RU" sz="1300" dirty="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5576" y="1772816"/>
            <a:ext cx="8017271" cy="26622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</a:rPr>
              <a:t>    </a:t>
            </a:r>
            <a:r>
              <a:rPr lang="ru-RU" sz="1400" dirty="0">
                <a:latin typeface="Times New Roman" panose="02020603050405020304" pitchFamily="18" charset="0"/>
              </a:rPr>
              <a:t>Культурно-массовые </a:t>
            </a:r>
            <a:r>
              <a:rPr lang="ru-RU" sz="1400" dirty="0">
                <a:latin typeface="Times New Roman" panose="02020603050405020304" pitchFamily="18" charset="0"/>
              </a:rPr>
              <a:t>мероприятия, посвященные 29-летию образования поселка городского типа Излучинск;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     открытие </a:t>
            </a:r>
            <a:r>
              <a:rPr lang="ru-RU" sz="1400" dirty="0">
                <a:latin typeface="Times New Roman" panose="02020603050405020304" pitchFamily="18" charset="0"/>
              </a:rPr>
              <a:t>«Доски почета – 2017»; 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     проведение </a:t>
            </a:r>
            <a:r>
              <a:rPr lang="ru-RU" sz="1400" dirty="0">
                <a:latin typeface="Times New Roman" panose="02020603050405020304" pitchFamily="18" charset="0"/>
              </a:rPr>
              <a:t>Дня поселка, Весны и Труда, награждение лучших работников </a:t>
            </a:r>
            <a:r>
              <a:rPr lang="ru-RU" sz="1400" dirty="0">
                <a:latin typeface="Times New Roman" panose="02020603050405020304" pitchFamily="18" charset="0"/>
              </a:rPr>
              <a:t>предприятий                             и </a:t>
            </a:r>
            <a:r>
              <a:rPr lang="ru-RU" sz="1400" dirty="0">
                <a:latin typeface="Times New Roman" panose="02020603050405020304" pitchFamily="18" charset="0"/>
              </a:rPr>
              <a:t>учреждений поселения;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     участие </a:t>
            </a:r>
            <a:r>
              <a:rPr lang="ru-RU" sz="1400" dirty="0">
                <a:latin typeface="Times New Roman" panose="02020603050405020304" pitchFamily="18" charset="0"/>
              </a:rPr>
              <a:t>в проведении мероприятий </a:t>
            </a:r>
            <a:r>
              <a:rPr lang="ru-RU" sz="1400" dirty="0" smtClean="0">
                <a:latin typeface="Times New Roman" panose="02020603050405020304" pitchFamily="18" charset="0"/>
              </a:rPr>
              <a:t>XI</a:t>
            </a:r>
            <a:r>
              <a:rPr lang="en-US" sz="1400" dirty="0">
                <a:latin typeface="Times New Roman" panose="02020603050405020304" pitchFamily="18" charset="0"/>
              </a:rPr>
              <a:t>I</a:t>
            </a:r>
            <a:r>
              <a:rPr lang="ru-RU" sz="1400" dirty="0" smtClean="0">
                <a:latin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</a:rPr>
              <a:t>районного фестиваля искусств «Мое сердце – Нижневартовский район»;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     участие </a:t>
            </a:r>
            <a:r>
              <a:rPr lang="ru-RU" sz="1400" dirty="0">
                <a:latin typeface="Times New Roman" panose="02020603050405020304" pitchFamily="18" charset="0"/>
              </a:rPr>
              <a:t>в межведомственной профилактической операции «Подросток»  на территории поселения;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     проведение </a:t>
            </a:r>
            <a:r>
              <a:rPr lang="ru-RU" sz="1400" dirty="0">
                <a:latin typeface="Times New Roman" panose="02020603050405020304" pitchFamily="18" charset="0"/>
              </a:rPr>
              <a:t>мероприятий, посвященных Дню защиты детей,  Дню молодежи;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</a:rPr>
              <a:t>     организация </a:t>
            </a:r>
            <a:r>
              <a:rPr lang="ru-RU" sz="1400" dirty="0">
                <a:latin typeface="Times New Roman" panose="02020603050405020304" pitchFamily="18" charset="0"/>
              </a:rPr>
              <a:t>работы летних дворовых спортивных площадок, проведение мероприятий  на летних дворовых спортивных площадках.</a:t>
            </a:r>
          </a:p>
          <a:p>
            <a:endParaRPr lang="ru-RU" sz="1400" dirty="0">
              <a:latin typeface="Times New Roman" panose="02020603050405020304" pitchFamily="18" charset="0"/>
            </a:endParaRPr>
          </a:p>
        </p:txBody>
      </p:sp>
      <p:sp>
        <p:nvSpPr>
          <p:cNvPr id="7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культуру, кинематографию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городского </a:t>
            </a:r>
            <a:r>
              <a:rPr lang="ru-RU" dirty="0"/>
              <a:t>поселения </a:t>
            </a:r>
            <a:r>
              <a:rPr lang="ru-RU" dirty="0" err="1"/>
              <a:t>Излучинск</a:t>
            </a:r>
            <a:r>
              <a:rPr lang="ru-RU" dirty="0"/>
              <a:t> 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за </a:t>
            </a:r>
            <a:r>
              <a:rPr lang="en-US" dirty="0" smtClean="0"/>
              <a:t>I</a:t>
            </a:r>
            <a:r>
              <a:rPr lang="ru-RU" dirty="0"/>
              <a:t> </a:t>
            </a:r>
            <a:r>
              <a:rPr lang="ru-RU" dirty="0" smtClean="0"/>
              <a:t>полугодие 2017 года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48237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402119"/>
            <a:ext cx="835292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805880" y="1396746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80 727,5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27584" y="3068960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prstClr val="black">
                    <a:shade val="50000"/>
                  </a:prstClr>
                </a:solidFill>
              </a:rPr>
              <a:t>78 785,1</a:t>
            </a:r>
            <a:endParaRPr lang="ru-RU" sz="4800" b="1" dirty="0">
              <a:ln w="50800"/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805880" y="4742777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1 942,4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75873" y="1874648"/>
            <a:ext cx="3288615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Доходы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75873" y="3445549"/>
            <a:ext cx="3288615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Расходы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75874" y="5119365"/>
            <a:ext cx="3288614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>
                <a:solidFill>
                  <a:schemeClr val="bg1"/>
                </a:solidFill>
              </a:rPr>
              <a:t>Профицит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16632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Исполнение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за </a:t>
            </a:r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</a:t>
            </a:r>
            <a:r>
              <a:rPr lang="en-US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I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полугодие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2017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 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2550083"/>
              </p:ext>
            </p:extLst>
          </p:nvPr>
        </p:nvGraphicFramePr>
        <p:xfrm>
          <a:off x="350838" y="1438275"/>
          <a:ext cx="8616950" cy="462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7344" y="98629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Структура доходов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за </a:t>
            </a:r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</a:t>
            </a:r>
            <a:r>
              <a:rPr lang="en-US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I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полугодие 2017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налоговых поступлений в бюджет поселения за </a:t>
            </a:r>
            <a:r>
              <a:rPr lang="en-US" dirty="0" smtClean="0"/>
              <a:t>I</a:t>
            </a:r>
            <a:r>
              <a:rPr lang="ru-RU" dirty="0" smtClean="0"/>
              <a:t> полугодие 2017  </a:t>
            </a:r>
            <a:r>
              <a:rPr lang="ru-RU" dirty="0"/>
              <a:t>года (тыс. руб.) 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16954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неналоговых поступлений в бюджет поселения за </a:t>
            </a:r>
            <a:r>
              <a:rPr lang="en-US" dirty="0" smtClean="0"/>
              <a:t>I</a:t>
            </a:r>
            <a:r>
              <a:rPr lang="ru-RU" dirty="0" smtClean="0"/>
              <a:t> полугодие 2017 года </a:t>
            </a:r>
            <a:r>
              <a:rPr lang="ru-RU" dirty="0"/>
              <a:t>(тыс. руб.)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4888138"/>
              </p:ext>
            </p:extLst>
          </p:nvPr>
        </p:nvGraphicFramePr>
        <p:xfrm>
          <a:off x="-32742" y="980728"/>
          <a:ext cx="957706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9542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712" y="116632"/>
            <a:ext cx="8686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безвозмездных поступлений в бюджет поселения </a:t>
            </a:r>
            <a:r>
              <a:rPr lang="ru-RU" dirty="0" smtClean="0"/>
              <a:t>за  </a:t>
            </a:r>
            <a:r>
              <a:rPr lang="en-US" dirty="0" smtClean="0"/>
              <a:t>I </a:t>
            </a:r>
            <a:r>
              <a:rPr lang="ru-RU" dirty="0" smtClean="0"/>
              <a:t>полугодие 2017 года </a:t>
            </a:r>
            <a:r>
              <a:rPr lang="ru-RU" dirty="0"/>
              <a:t>(тыс. руб.) </a:t>
            </a:r>
          </a:p>
        </p:txBody>
      </p:sp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8878540"/>
              </p:ext>
            </p:extLst>
          </p:nvPr>
        </p:nvGraphicFramePr>
        <p:xfrm>
          <a:off x="-72276" y="1124744"/>
          <a:ext cx="9231313" cy="5514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53752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расходов бюджета поселения                                </a:t>
            </a:r>
            <a:r>
              <a:rPr lang="ru-RU" dirty="0" smtClean="0"/>
              <a:t>за </a:t>
            </a:r>
            <a:r>
              <a:rPr lang="en-US" dirty="0" smtClean="0"/>
              <a:t>I </a:t>
            </a:r>
            <a:r>
              <a:rPr lang="ru-RU" dirty="0" smtClean="0"/>
              <a:t>полугодие 2017 года </a:t>
            </a:r>
            <a:r>
              <a:rPr lang="ru-RU" dirty="0"/>
              <a:t>(тыс. руб.)</a:t>
            </a:r>
          </a:p>
        </p:txBody>
      </p:sp>
      <p:sp>
        <p:nvSpPr>
          <p:cNvPr id="9" name="Выноска с четырьмя стрелками 8"/>
          <p:cNvSpPr/>
          <p:nvPr/>
        </p:nvSpPr>
        <p:spPr>
          <a:xfrm>
            <a:off x="2758083" y="2243783"/>
            <a:ext cx="3024336" cy="2592287"/>
          </a:xfrm>
          <a:prstGeom prst="quad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  <a:cs typeface="Arial" charset="0"/>
              </a:rPr>
              <a:t>Исполнено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;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rgbClr val="000000"/>
                </a:solidFill>
                <a:cs typeface="Arial" charset="0"/>
              </a:rPr>
              <a:t>78 785,1</a:t>
            </a:r>
            <a:endParaRPr lang="ru-RU" sz="2000" b="1" dirty="0">
              <a:solidFill>
                <a:srgbClr val="000000"/>
              </a:solidFill>
              <a:cs typeface="Arial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тыс. руб.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850396" y="3178552"/>
            <a:ext cx="3240360" cy="8531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экономика, образование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9 758,2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8187" y="1716534"/>
            <a:ext cx="2376264" cy="118665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Физическая культура и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спорт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647,5 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тыс. руб.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690033" y="1190018"/>
            <a:ext cx="3168352" cy="93610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Общегосударственные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расходы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 25 207,6 </a:t>
            </a: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тыс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. руб.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4377" y="4263129"/>
            <a:ext cx="3367331" cy="8998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Культура,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кинематография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3 645,9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5201" y="3114356"/>
            <a:ext cx="2595903" cy="91737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Социальная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политика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277,2 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098901" y="1305159"/>
            <a:ext cx="2987824" cy="162241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безопасность и правоохранительная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деятельность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2 013,5 тыс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. руб.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559926" y="4225271"/>
            <a:ext cx="3528392" cy="91828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Жилищно-коммунальное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хозяйство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36 789,8 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тыс. руб.</a:t>
            </a:r>
          </a:p>
        </p:txBody>
      </p:sp>
      <p:sp>
        <p:nvSpPr>
          <p:cNvPr id="2" name="Скругленный прямоугольник 17"/>
          <p:cNvSpPr/>
          <p:nvPr/>
        </p:nvSpPr>
        <p:spPr>
          <a:xfrm>
            <a:off x="899592" y="5277802"/>
            <a:ext cx="3168352" cy="837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Образование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43,5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386" y="5224021"/>
            <a:ext cx="3279775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3255767"/>
              </p:ext>
            </p:extLst>
          </p:nvPr>
        </p:nvGraphicFramePr>
        <p:xfrm>
          <a:off x="649288" y="1563688"/>
          <a:ext cx="8159750" cy="447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7344" y="98629"/>
            <a:ext cx="7920880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Расходы на реализацию муниципальных и ведомственных программ поселения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 за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I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полугодие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2017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626428" y="4149080"/>
            <a:ext cx="4038321" cy="1866749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endParaRPr lang="ru-RU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Содержание в нормативном состоянии 16,96 км. 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автомобильных дорог </a:t>
            </a:r>
            <a:r>
              <a:rPr lang="en-US" sz="2000" b="1" dirty="0">
                <a:solidFill>
                  <a:schemeClr val="bg1"/>
                </a:solidFill>
                <a:cs typeface="Arial" charset="0"/>
              </a:rPr>
              <a:t>.</a:t>
            </a:r>
            <a:endParaRPr lang="ru-RU" sz="2000" b="1" dirty="0">
              <a:solidFill>
                <a:schemeClr val="bg1"/>
              </a:solidFill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  <a:p>
            <a:pPr algn="ctr" fontAlgn="b"/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дорожного фонда городского поселения Излучинск за </a:t>
            </a:r>
            <a:r>
              <a:rPr lang="en-US" dirty="0" smtClean="0"/>
              <a:t>I</a:t>
            </a:r>
            <a:r>
              <a:rPr lang="ru-RU" dirty="0" smtClean="0"/>
              <a:t> полугодие 2017  </a:t>
            </a:r>
            <a:r>
              <a:rPr lang="ru-RU" dirty="0"/>
              <a:t>года</a:t>
            </a:r>
          </a:p>
        </p:txBody>
      </p:sp>
      <p:sp>
        <p:nvSpPr>
          <p:cNvPr id="3" name="Скругленный прямоугольник 7"/>
          <p:cNvSpPr/>
          <p:nvPr/>
        </p:nvSpPr>
        <p:spPr>
          <a:xfrm>
            <a:off x="2803742" y="1442236"/>
            <a:ext cx="3683697" cy="128756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Исполнено 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8</a:t>
            </a: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666,9  </a:t>
            </a: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тыс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. рублей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</p:txBody>
      </p:sp>
      <p:sp>
        <p:nvSpPr>
          <p:cNvPr id="51217" name="AutoShape 17"/>
          <p:cNvSpPr>
            <a:spLocks noChangeArrowheads="1"/>
          </p:cNvSpPr>
          <p:nvPr/>
        </p:nvSpPr>
        <p:spPr bwMode="auto">
          <a:xfrm rot="16200000">
            <a:off x="4271742" y="3053629"/>
            <a:ext cx="747691" cy="665693"/>
          </a:xfrm>
          <a:prstGeom prst="leftArrow">
            <a:avLst>
              <a:gd name="adj1" fmla="val 50000"/>
              <a:gd name="adj2" fmla="val 42378"/>
            </a:avLst>
          </a:prstGeom>
          <a:solidFill>
            <a:srgbClr val="9900FF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8358</TotalTime>
  <Words>702</Words>
  <Application>Microsoft Office PowerPoint</Application>
  <PresentationFormat>Экран (4:3)</PresentationFormat>
  <Paragraphs>107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Тема1</vt:lpstr>
      <vt:lpstr>1_Тема1</vt:lpstr>
      <vt:lpstr>1_Тема Office</vt:lpstr>
      <vt:lpstr>Презентация PowerPoint</vt:lpstr>
      <vt:lpstr>Презентация PowerPoint</vt:lpstr>
      <vt:lpstr>Презентация PowerPoint</vt:lpstr>
      <vt:lpstr>Структура налоговых поступлений в бюджет поселения за I полугодие 2017  года (тыс. руб.) </vt:lpstr>
      <vt:lpstr>Структура неналоговых поступлений в бюджет поселения за I полугодие 2017 года (тыс. руб.) </vt:lpstr>
      <vt:lpstr>Структура безвозмездных поступлений в бюджет поселения за  I полугодие 2017 года (тыс. руб.) </vt:lpstr>
      <vt:lpstr>Структура расходов бюджета поселения                                за I полугодие 2017 года (тыс. руб.)</vt:lpstr>
      <vt:lpstr>Презентация PowerPoint</vt:lpstr>
      <vt:lpstr>Расходы дорожного фонда городского поселения Излучинск за I полугодие 2017  года</vt:lpstr>
      <vt:lpstr>Расходы на благоустройство городского поселения Излучинск за I полугодие 2017  года</vt:lpstr>
      <vt:lpstr>Расходы на культуру, кинематографию  городского поселения Излучинск   за I полугодие 2017 года </vt:lpstr>
      <vt:lpstr>Расходы на культуру, кинематографию  городского поселения Излучинск   за I полугодие 2017 года 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*</cp:lastModifiedBy>
  <cp:revision>632</cp:revision>
  <cp:lastPrinted>2017-07-07T03:01:54Z</cp:lastPrinted>
  <dcterms:created xsi:type="dcterms:W3CDTF">2012-01-27T08:52:51Z</dcterms:created>
  <dcterms:modified xsi:type="dcterms:W3CDTF">2017-07-19T11:06:25Z</dcterms:modified>
</cp:coreProperties>
</file>