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13 116,8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3 910,4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16 179,4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705032295590628"/>
          <c:y val="1.5128235863925655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264885742189417E-2"/>
                  <c:y val="2.571318189843829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9 606,9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35404692145501E-2"/>
                  <c:y val="-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2 265,1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945992576042509"/>
                  <c:y val="-5.143041343572980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0189116376134078E-2"/>
                  <c:y val="2.571520671786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Акцизы</c:v>
                </c:pt>
                <c:pt idx="4">
                  <c:v>Налог на имущество физических лиц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 formatCode="0.0">
                  <c:v>164.2</c:v>
                </c:pt>
                <c:pt idx="1">
                  <c:v>9606.9</c:v>
                </c:pt>
                <c:pt idx="2">
                  <c:v>2265.1</c:v>
                </c:pt>
                <c:pt idx="3" formatCode="General">
                  <c:v>522.1</c:v>
                </c:pt>
                <c:pt idx="4" formatCode="General">
                  <c:v>558.5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9832734975721806E-2"/>
                  <c:y val="-2.0248194266035356E-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10 036,0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35404692145501E-2"/>
                  <c:y val="-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 1 445,7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945992576042509"/>
                  <c:y val="7.714562015359470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42814894290155E-2"/>
                  <c:y val="2.571520671786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Акцизы</c:v>
                </c:pt>
                <c:pt idx="4">
                  <c:v>Налог на имущество физических лиц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15.650499999999999</c:v>
                </c:pt>
                <c:pt idx="1">
                  <c:v>10036.02766</c:v>
                </c:pt>
                <c:pt idx="2">
                  <c:v>1445.7239400000001</c:v>
                </c:pt>
                <c:pt idx="3">
                  <c:v>0</c:v>
                </c:pt>
                <c:pt idx="4">
                  <c:v>181.32058000000001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166208"/>
        <c:axId val="29180288"/>
      </c:barChart>
      <c:catAx>
        <c:axId val="29166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9180288"/>
        <c:crosses val="autoZero"/>
        <c:auto val="1"/>
        <c:lblAlgn val="ctr"/>
        <c:lblOffset val="100"/>
        <c:noMultiLvlLbl val="0"/>
      </c:catAx>
      <c:valAx>
        <c:axId val="291802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9166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652713340525415"/>
          <c:y val="0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4.5222895461757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107,6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615183943638677"/>
                  <c:y val="-0.425454329860784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r>
                      <a:rPr lang="ru-RU" baseline="0" dirty="0" smtClean="0"/>
                      <a:t>,8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96,5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144.00385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81953300092805"/>
                  <c:y val="-0.2509870698127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482575453186906"/>
                  <c:y val="-0.248222953859827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3 406,8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9700096"/>
        <c:axId val="29701632"/>
      </c:barChart>
      <c:catAx>
        <c:axId val="2970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9701632"/>
        <c:crosses val="autoZero"/>
        <c:auto val="1"/>
        <c:lblAlgn val="ctr"/>
        <c:lblOffset val="100"/>
        <c:noMultiLvlLbl val="0"/>
      </c:catAx>
      <c:valAx>
        <c:axId val="2970163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9700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9.8146818334509944E-2"/>
                  <c:y val="0.158082856223282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13 940,2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225,6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735843427690081E-2"/>
                  <c:y val="-2.82940539168355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378,4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88955763930873E-2"/>
                  <c:y val="-3.35631621176886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952964545780215E-2"/>
                  <c:y val="1.262199737986098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1 605,4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298903308770919"/>
                  <c:y val="5.296488198042602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Доходы бюджета городских поселений от возврата иными организацмиями остатков субсидий прошлых лет</c:v>
                </c:pt>
                <c:pt idx="5">
                  <c:v>Иные межбюджетные трансферты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23279.3</c:v>
                </c:pt>
                <c:pt idx="1">
                  <c:v>5977.9</c:v>
                </c:pt>
                <c:pt idx="2" formatCode="0.00">
                  <c:v>2675.2</c:v>
                </c:pt>
                <c:pt idx="3" formatCode="0.00">
                  <c:v>1807.2</c:v>
                </c:pt>
                <c:pt idx="4" formatCode="0.00">
                  <c:v>1605.4</c:v>
                </c:pt>
                <c:pt idx="5" formatCode="0.00">
                  <c:v>1250.8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13 156,2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 </a:t>
                    </a:r>
                    <a:r>
                      <a:rPr lang="ru-RU" dirty="0" smtClean="0"/>
                      <a:t>562,3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 539,9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4 843,0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599808"/>
        <c:axId val="30601600"/>
      </c:barChart>
      <c:catAx>
        <c:axId val="30599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0601600"/>
        <c:crosses val="autoZero"/>
        <c:auto val="1"/>
        <c:lblAlgn val="ctr"/>
        <c:lblOffset val="100"/>
        <c:noMultiLvlLbl val="0"/>
      </c:catAx>
      <c:valAx>
        <c:axId val="30601600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30599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522818842203748E-2"/>
          <c:y val="4.2789850795714887E-2"/>
          <c:w val="0.62638126234245362"/>
          <c:h val="0.610741091208366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chemeClr val="tx1"/>
                        </a:solidFill>
                      </a:rPr>
                      <a:t>1  349,6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1 09</a:t>
                    </a:r>
                    <a:r>
                      <a:rPr lang="ru-RU" baseline="0" dirty="0" smtClean="0"/>
                      <a:t>4,4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0776320"/>
        <c:axId val="30778112"/>
      </c:barChart>
      <c:catAx>
        <c:axId val="30776320"/>
        <c:scaling>
          <c:orientation val="minMax"/>
        </c:scaling>
        <c:delete val="1"/>
        <c:axPos val="l"/>
        <c:majorTickMark val="out"/>
        <c:minorTickMark val="none"/>
        <c:tickLblPos val="nextTo"/>
        <c:crossAx val="30778112"/>
        <c:crosses val="autoZero"/>
        <c:auto val="1"/>
        <c:lblAlgn val="ctr"/>
        <c:lblOffset val="100"/>
        <c:noMultiLvlLbl val="0"/>
      </c:catAx>
      <c:valAx>
        <c:axId val="307781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077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02209279116196"/>
          <c:y val="0.20076892623058989"/>
          <c:w val="0.20156783853712104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</cdr:x>
      <cdr:y>0</cdr:y>
    </cdr:from>
    <cdr:to>
      <cdr:x>0.49727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-980728"/>
          <a:ext cx="1067734" cy="479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квартал 2017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546353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2017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06084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26210" y="2060848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и </a:t>
            </a:r>
            <a:r>
              <a:rPr lang="ru-RU" sz="1400" b="1" dirty="0" smtClean="0">
                <a:solidFill>
                  <a:schemeClr val="bg1"/>
                </a:solidFill>
              </a:rPr>
              <a:t>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96863" y="299695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на площади 76 540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96863" y="489223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 пгт. Излучинск,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29311" y="299695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 и подъездных дорог: 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(14,42 км.) в пгт. Излучинск  и (21,1 км.) в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12196" y="488068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шлагбаума в пгт. 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12196" y="3939133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Оказаны услуги по отлову безнадзорных животных.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07504" y="397756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Поставка архитектурной композиции «Земной шар».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306824" y="580526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ремонту  объектов  муниципальной собственности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квартал 2017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396441"/>
              </p:ext>
            </p:extLst>
          </p:nvPr>
        </p:nvGraphicFramePr>
        <p:xfrm>
          <a:off x="1115616" y="980728"/>
          <a:ext cx="7504982" cy="153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916832"/>
            <a:ext cx="8568630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Дню защитника отечества, Дню призывника, Дню памяти о россиянах, исполнявших служебный долг за пределами отечества, организация и проведение мероприятий, посвященных третьей годовщине присоединения Крыма к Российской Федерации.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 традиционных мероприятий, приуроченных к календарным датам, посвященные Международному женскому дню 8 марта.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</a:t>
            </a:r>
            <a:r>
              <a:rPr lang="ru-RU" sz="1300" dirty="0">
                <a:latin typeface="Times New Roman" panose="02020603050405020304" pitchFamily="18" charset="0"/>
              </a:rPr>
              <a:t>национальной </a:t>
            </a:r>
            <a:r>
              <a:rPr lang="ru-RU" sz="1300" dirty="0" smtClean="0">
                <a:latin typeface="Times New Roman" panose="02020603050405020304" pitchFamily="18" charset="0"/>
              </a:rPr>
              <a:t>культуры: участие в проведении религиозного обряда «Крещение господне», проведение народных гуляний « Госпожа широкая Масленица».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мероприятий по формированию здорового образа жизни населения: спортивные соревнования «Футбол в валенках», открытое первенство гп. Излучинск по самбо, проведение дружеской встречи по хоккею между командами гп. Излучинск и гп. </a:t>
            </a:r>
            <a:r>
              <a:rPr lang="ru-RU" sz="1300" dirty="0" err="1" smtClean="0">
                <a:latin typeface="Times New Roman" panose="02020603050405020304" pitchFamily="18" charset="0"/>
              </a:rPr>
              <a:t>Новоаганск</a:t>
            </a:r>
            <a:r>
              <a:rPr lang="ru-RU" sz="1300" dirty="0" smtClean="0">
                <a:latin typeface="Times New Roman" panose="02020603050405020304" pitchFamily="18" charset="0"/>
              </a:rPr>
              <a:t>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Участие в торжественных мероприятиях, посвященных открытию Года здоровья В Югре.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Организация и проведение благотворительных концертов, ярмарок-продаж в рамках районной акции милосердие «Душевное богатство».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Реализация муниципальной программы «Организация работы с детьми и молодежью в гп. Излучинск на 2014-2019 годы»: 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Участие в межведомственной </a:t>
            </a:r>
            <a:r>
              <a:rPr lang="ru-RU" sz="1300" dirty="0" err="1" smtClean="0">
                <a:latin typeface="Times New Roman" panose="02020603050405020304" pitchFamily="18" charset="0"/>
              </a:rPr>
              <a:t>прфилактической</a:t>
            </a:r>
            <a:r>
              <a:rPr lang="ru-RU" sz="1300" dirty="0" smtClean="0">
                <a:latin typeface="Times New Roman" panose="02020603050405020304" pitchFamily="18" charset="0"/>
              </a:rPr>
              <a:t> операции «Подросток» на территории поселения;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заседаний рабочей группы по предупреждению социального неблагополучия среди несовершеннолетних и семей, находящихся в социально-опасном положении на территории городского поселения Излучинск.</a:t>
            </a: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33 206,7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44 718,5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11 511,8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</a:rPr>
              <a:t>Дефицит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2017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196461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квартал 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2017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719023"/>
              </p:ext>
            </p:extLst>
          </p:nvPr>
        </p:nvGraphicFramePr>
        <p:xfrm>
          <a:off x="395536" y="1412776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761974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квартал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597914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2017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44 718,5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4 055,7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206,3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11 067,6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1 349,6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140,1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902,0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26 842,7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154,5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485491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квартал 2017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3 300,3 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8899</TotalTime>
  <Words>653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квартал 2017  года (тыс. руб.) </vt:lpstr>
      <vt:lpstr>Структура неналоговых поступлений в бюджет поселения за I квартал 2017 года (тыс. руб.) </vt:lpstr>
      <vt:lpstr>Структура безвозмездных поступлений в бюджет поселения за  I квартал 2017 года (тыс. руб.) </vt:lpstr>
      <vt:lpstr>Структура расходов бюджета поселения                                за I квартал 2017 года (тыс. руб.)</vt:lpstr>
      <vt:lpstr>Презентация PowerPoint</vt:lpstr>
      <vt:lpstr>Расходы дорожного фонда городского поселения Излучинск за I квартал 2017  года</vt:lpstr>
      <vt:lpstr>Расходы на благоустройство городского поселения Излучинск за I квартал 2017  года</vt:lpstr>
      <vt:lpstr>Расходы на культуру, кинематографию городского поселения Излучинск  за I квартал 2017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4</cp:lastModifiedBy>
  <cp:revision>591</cp:revision>
  <cp:lastPrinted>2017-04-06T14:48:05Z</cp:lastPrinted>
  <dcterms:created xsi:type="dcterms:W3CDTF">2012-01-27T08:52:51Z</dcterms:created>
  <dcterms:modified xsi:type="dcterms:W3CDTF">2017-04-10T09:41:11Z</dcterms:modified>
</cp:coreProperties>
</file>