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6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78" r:id="rId11"/>
    <p:sldId id="265" r:id="rId12"/>
    <p:sldId id="264" r:id="rId13"/>
    <p:sldId id="271" r:id="rId14"/>
    <p:sldId id="268" r:id="rId15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9933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624" autoAdjust="0"/>
  </p:normalViewPr>
  <p:slideViewPr>
    <p:cSldViewPr>
      <p:cViewPr>
        <p:scale>
          <a:sx n="100" d="100"/>
          <a:sy n="100" d="100"/>
        </p:scale>
        <p:origin x="-12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7596371882086"/>
          <c:y val="5.6962025316455694E-2"/>
          <c:w val="0.45238095238095238"/>
          <c:h val="0.841772151898734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0.15671879261223517"/>
                  <c:y val="7.07022249075809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13 116,8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279785771067487E-2"/>
                  <c:y val="7.1861150242579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3 910,4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927091372237276E-2"/>
                  <c:y val="-6.85862083347109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16 179,4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6056">
                <a:noFill/>
              </a:ln>
            </c:spPr>
            <c:txPr>
              <a:bodyPr/>
              <a:lstStyle/>
              <a:p>
                <a:pPr>
                  <a:defRPr sz="2052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29763.200000000001</c:v>
                </c:pt>
                <c:pt idx="1">
                  <c:v>18017.900000000001</c:v>
                </c:pt>
                <c:pt idx="2">
                  <c:v>34990.400000000001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0"/>
      </c:pieChart>
      <c:spPr>
        <a:noFill/>
        <a:ln w="26056">
          <a:noFill/>
        </a:ln>
      </c:spPr>
    </c:plotArea>
    <c:legend>
      <c:legendPos val="r"/>
      <c:layout>
        <c:manualLayout>
          <c:xMode val="edge"/>
          <c:yMode val="edge"/>
          <c:x val="0.62585034013605445"/>
          <c:y val="0.25738396624472576"/>
          <c:w val="0.35260770975056688"/>
          <c:h val="0.61603375527426163"/>
        </c:manualLayout>
      </c:layout>
      <c:overlay val="0"/>
      <c:txPr>
        <a:bodyPr/>
        <a:lstStyle/>
        <a:p>
          <a:pPr>
            <a:defRPr sz="1888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46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705032295590628"/>
          <c:y val="1.5128235863925655E-2"/>
          <c:w val="0.6548174229125977"/>
          <c:h val="0.860414015757530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8264885742189417E-2"/>
                  <c:y val="2.571318189843829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164,2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9 606,9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635404692145501E-2"/>
                  <c:y val="-2.5715206717864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2 265,1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2945992576042509"/>
                  <c:y val="-5.143041343572980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522,1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0189116376134078E-2"/>
                  <c:y val="2.5715206717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Акцизы</c:v>
                </c:pt>
                <c:pt idx="4">
                  <c:v>Налог на имущество физических лиц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 formatCode="0.0">
                  <c:v>164.2</c:v>
                </c:pt>
                <c:pt idx="1">
                  <c:v>9606.9</c:v>
                </c:pt>
                <c:pt idx="2">
                  <c:v>2265.1</c:v>
                </c:pt>
                <c:pt idx="3" formatCode="General">
                  <c:v>522.1</c:v>
                </c:pt>
                <c:pt idx="4" formatCode="General">
                  <c:v>558.5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9832734975721806E-2"/>
                  <c:y val="-2.0248194266035356E-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10 036,0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635404692145501E-2"/>
                  <c:y val="-2.57152067178649E-3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 1 445,7</a:t>
                    </a:r>
                    <a:r>
                      <a:rPr lang="ru-RU" dirty="0" smtClean="0"/>
                      <a:t>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2945992576042509"/>
                  <c:y val="7.714562015359470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642814894290155E-2"/>
                  <c:y val="2.5715206717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Акцизы</c:v>
                </c:pt>
                <c:pt idx="4">
                  <c:v>Налог на имущество физических лиц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15.650499999999999</c:v>
                </c:pt>
                <c:pt idx="1">
                  <c:v>10036.02766</c:v>
                </c:pt>
                <c:pt idx="2">
                  <c:v>1445.7239400000001</c:v>
                </c:pt>
                <c:pt idx="3">
                  <c:v>0</c:v>
                </c:pt>
                <c:pt idx="4">
                  <c:v>181.32058000000001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166208"/>
        <c:axId val="29180288"/>
      </c:barChart>
      <c:catAx>
        <c:axId val="29166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999" b="1"/>
            </a:pPr>
            <a:endParaRPr lang="ru-RU"/>
          </a:p>
        </c:txPr>
        <c:crossAx val="29180288"/>
        <c:crosses val="autoZero"/>
        <c:auto val="1"/>
        <c:lblAlgn val="ctr"/>
        <c:lblOffset val="100"/>
        <c:noMultiLvlLbl val="0"/>
      </c:catAx>
      <c:valAx>
        <c:axId val="2918028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91662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0652713340525415"/>
          <c:y val="0"/>
          <c:w val="0.53158670002698272"/>
          <c:h val="8.0307476016365009E-2"/>
        </c:manualLayout>
      </c:layout>
      <c:overlay val="0"/>
      <c:txPr>
        <a:bodyPr/>
        <a:lstStyle/>
        <a:p>
          <a:pPr>
            <a:defRPr sz="2399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1935290397976"/>
          <c:y val="9.1242888966752977E-2"/>
          <c:w val="0.37507194271647348"/>
          <c:h val="0.7936611031822674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поступающие в порядке возмещения расходов, понесенных в связи с эксплуатацией имущества городских поселений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421707529572738"/>
                  <c:y val="-4.522289546175781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107,6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#,##0.00">
                  <c:v>78.270009999999999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продажи квартир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 formatCode="#,##0.00">
                  <c:v>777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продажи земельных участков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289099039120967"/>
                  <c:y val="-7.00954879657246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 formatCode="#,##0.00">
                  <c:v>145.31235000000001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доходы от использования имущества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289099039120967"/>
                  <c:y val="-0.1750280951689128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 formatCode="#,##0.00">
                  <c:v>222.10559000000001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доходы от компенсации затрат бюджетов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1615183943638677"/>
                  <c:y val="-0.4254543298607846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</a:t>
                    </a:r>
                    <a:r>
                      <a:rPr lang="ru-RU" baseline="0" dirty="0" smtClean="0"/>
                      <a:t>,8</a:t>
                    </a:r>
                    <a:endParaRPr lang="ru-RU" dirty="0" smtClean="0"/>
                  </a:p>
                  <a:p>
                    <a:endParaRPr lang="ru-RU" dirty="0" smtClean="0"/>
                  </a:p>
                  <a:p>
                    <a:r>
                      <a:rPr lang="ru-RU" dirty="0" smtClean="0"/>
                      <a:t>96,5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 formatCode="0.00">
                  <c:v>144.00385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81953300092805"/>
                  <c:y val="-0.2509870698127558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261,1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Лист1!$G$2:$G$5</c:f>
              <c:numCache>
                <c:formatCode>General</c:formatCode>
                <c:ptCount val="4"/>
                <c:pt idx="0" formatCode="0.00">
                  <c:v>365.18146000000002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Доходы, получаемые в виде арендной платы за земельные участки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1482575453186906"/>
                  <c:y val="-0.2482229538598275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3 406,8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Лист1!$H$2:$H$5</c:f>
              <c:numCache>
                <c:formatCode>General</c:formatCode>
                <c:ptCount val="4"/>
                <c:pt idx="0" formatCode="0.00">
                  <c:v>4523.7494500000003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9700096"/>
        <c:axId val="29701632"/>
      </c:barChart>
      <c:catAx>
        <c:axId val="297000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9701632"/>
        <c:crosses val="autoZero"/>
        <c:auto val="1"/>
        <c:lblAlgn val="ctr"/>
        <c:lblOffset val="100"/>
        <c:noMultiLvlLbl val="0"/>
      </c:catAx>
      <c:valAx>
        <c:axId val="2970163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9700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4196091829395734"/>
          <c:y val="8.7731526981332561E-2"/>
          <c:w val="0.49730439307913155"/>
          <c:h val="0.8035075874760354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24084905365064E-3"/>
          <c:y val="9.2112838226827864E-2"/>
          <c:w val="0.48048148730305212"/>
          <c:h val="0.804260218767990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42"/>
          <c:dPt>
            <c:idx val="0"/>
            <c:bubble3D val="0"/>
            <c:explosion val="22"/>
          </c:dPt>
          <c:dPt>
            <c:idx val="1"/>
            <c:bubble3D val="0"/>
            <c:explosion val="9"/>
          </c:dPt>
          <c:dPt>
            <c:idx val="2"/>
            <c:bubble3D val="0"/>
            <c:explosion val="10"/>
          </c:dPt>
          <c:dPt>
            <c:idx val="3"/>
            <c:bubble3D val="0"/>
          </c:dPt>
          <c:dPt>
            <c:idx val="4"/>
            <c:bubble3D val="0"/>
            <c:explosion val="0"/>
          </c:dPt>
          <c:dLbls>
            <c:dLbl>
              <c:idx val="0"/>
              <c:layout>
                <c:manualLayout>
                  <c:x val="-9.8146818334509944E-2"/>
                  <c:y val="0.1580828562232829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13 940,2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5772941508970606E-3"/>
                  <c:y val="8.943521956128540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225,6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735843427690081E-2"/>
                  <c:y val="-2.829405391683552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378,4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588955763930873E-2"/>
                  <c:y val="-3.35631621176886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13,4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2952964545780215E-2"/>
                  <c:y val="1.262199737986098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1 605,4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0298903308770919"/>
                  <c:y val="5.296488198042602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16,4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5408829590968922E-2"/>
                  <c:y val="-6.147037793521518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8237868892653388E-2"/>
                  <c:y val="-2.016442617486947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Дотации бюджетам поселений на выравнивание бюджетной обеспеченности</c:v>
                </c:pt>
                <c:pt idx="1">
                  <c:v>Дотации бюджетам поселений на поддержку мер по обеспечению сбалансированности бюджетов</c:v>
                </c:pt>
                <c:pt idx="2">
                  <c:v>Субвенции </c:v>
                </c:pt>
                <c:pt idx="3">
                  <c:v>Прочие межбюджетные трансферты, передаваемые бюджетам поселений</c:v>
                </c:pt>
                <c:pt idx="4">
                  <c:v>Доходы бюджета городских поселений от возврата иными организацмиями остатков субсидий прошлых лет</c:v>
                </c:pt>
                <c:pt idx="5">
                  <c:v>Иные межбюджетные трансферты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23279.3</c:v>
                </c:pt>
                <c:pt idx="1">
                  <c:v>5977.9</c:v>
                </c:pt>
                <c:pt idx="2" formatCode="0.00">
                  <c:v>2675.2</c:v>
                </c:pt>
                <c:pt idx="3" formatCode="0.00">
                  <c:v>1807.2</c:v>
                </c:pt>
                <c:pt idx="4" formatCode="0.00">
                  <c:v>1605.4</c:v>
                </c:pt>
                <c:pt idx="5" formatCode="0.00">
                  <c:v>1250.8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8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600" b="0"/>
            </a:pPr>
            <a:endParaRPr lang="ru-RU"/>
          </a:p>
        </c:txPr>
      </c:legendEntry>
      <c:layout>
        <c:manualLayout>
          <c:xMode val="edge"/>
          <c:yMode val="edge"/>
          <c:x val="0.46183023513813348"/>
          <c:y val="8.8685672911575711E-2"/>
          <c:w val="0.53680883188570494"/>
          <c:h val="0.8344322563127885"/>
        </c:manualLayout>
      </c:layout>
      <c:overlay val="0"/>
      <c:txPr>
        <a:bodyPr/>
        <a:lstStyle/>
        <a:p>
          <a:pPr>
            <a:defRPr sz="1600" b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238702201622246E-2"/>
          <c:y val="8.6680761099365747E-2"/>
          <c:w val="0.44148319814600234"/>
          <c:h val="0.805496828752642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0"/>
            <c:bubble3D val="0"/>
            <c:explosion val="9"/>
          </c:dPt>
          <c:dPt>
            <c:idx val="1"/>
            <c:bubble3D val="0"/>
            <c:explosion val="14"/>
          </c:dPt>
          <c:dPt>
            <c:idx val="2"/>
            <c:bubble3D val="0"/>
            <c:explosion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13 156,2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98443579766537"/>
                  <c:y val="-0.1023085182534001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31 </a:t>
                    </a:r>
                    <a:r>
                      <a:rPr lang="ru-RU" dirty="0" smtClean="0"/>
                      <a:t>562,3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spPr>
              <a:noFill/>
              <a:ln w="25235">
                <a:noFill/>
              </a:ln>
            </c:spPr>
            <c:txPr>
              <a:bodyPr/>
              <a:lstStyle/>
              <a:p>
                <a:pPr>
                  <a:defRPr sz="2186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Расходы на реализацию муниципальных программ</c:v>
                </c:pt>
                <c:pt idx="1">
                  <c:v>Расходы на реализацию ведомственных программ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10717.2</c:v>
                </c:pt>
                <c:pt idx="1">
                  <c:v>23175.200000000001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235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54577056778679023"/>
          <c:y val="6.5539112050739964E-2"/>
          <c:w val="0.43453070683661643"/>
          <c:h val="0.79915433403805491"/>
        </c:manualLayout>
      </c:layout>
      <c:overlay val="0"/>
      <c:txPr>
        <a:bodyPr/>
        <a:lstStyle/>
        <a:p>
          <a:pPr>
            <a:defRPr sz="1987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2017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998125234345708E-3"/>
                  <c:y val="-1.18670849113285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6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 539,9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4700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2016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 smtClean="0"/>
                      <a:t>4 843,0</a:t>
                    </a:r>
                    <a:endParaRPr lang="en-US" b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4700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599808"/>
        <c:axId val="30601600"/>
      </c:barChart>
      <c:catAx>
        <c:axId val="305998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0601600"/>
        <c:crosses val="autoZero"/>
        <c:auto val="1"/>
        <c:lblAlgn val="ctr"/>
        <c:lblOffset val="100"/>
        <c:noMultiLvlLbl val="0"/>
      </c:catAx>
      <c:valAx>
        <c:axId val="30601600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extTo"/>
        <c:crossAx val="305998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522818842203748E-2"/>
          <c:y val="4.2789850795714887E-2"/>
          <c:w val="0.62638126234245362"/>
          <c:h val="0.6107410912083661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0" dirty="0" smtClean="0">
                        <a:solidFill>
                          <a:schemeClr val="tx1"/>
                        </a:solidFill>
                      </a:rPr>
                      <a:t>1  349,6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1207.71604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1 09</a:t>
                    </a:r>
                    <a:r>
                      <a:rPr lang="ru-RU" baseline="0" dirty="0" smtClean="0"/>
                      <a:t>4,4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1249.5999999999999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0776320"/>
        <c:axId val="30778112"/>
      </c:barChart>
      <c:catAx>
        <c:axId val="30776320"/>
        <c:scaling>
          <c:orientation val="minMax"/>
        </c:scaling>
        <c:delete val="1"/>
        <c:axPos val="l"/>
        <c:majorTickMark val="out"/>
        <c:minorTickMark val="none"/>
        <c:tickLblPos val="nextTo"/>
        <c:crossAx val="30778112"/>
        <c:crosses val="autoZero"/>
        <c:auto val="1"/>
        <c:lblAlgn val="ctr"/>
        <c:lblOffset val="100"/>
        <c:noMultiLvlLbl val="0"/>
      </c:catAx>
      <c:valAx>
        <c:axId val="3077811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0776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702209279116196"/>
          <c:y val="0.20076892623058989"/>
          <c:w val="0.20156783853712104"/>
          <c:h val="0.37269203031864007"/>
        </c:manualLayout>
      </c:layout>
      <c:overlay val="0"/>
      <c:txPr>
        <a:bodyPr/>
        <a:lstStyle/>
        <a:p>
          <a:pPr>
            <a:defRPr sz="1566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62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0.355</cdr:x>
      <cdr:y>0</cdr:y>
    </cdr:from>
    <cdr:to>
      <cdr:x>0.49727</cdr:x>
      <cdr:y>0.3125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64296" y="-980728"/>
          <a:ext cx="1067734" cy="4791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1800" b="1" dirty="0"/>
            <a:t>т</a:t>
          </a:r>
          <a:r>
            <a:rPr lang="ru-RU" sz="1800" b="1" dirty="0" smtClean="0"/>
            <a:t>ыс.</a:t>
          </a:r>
          <a:r>
            <a:rPr lang="en-US" sz="1800" b="1" dirty="0" smtClean="0"/>
            <a:t> </a:t>
          </a:r>
          <a:r>
            <a:rPr lang="ru-RU" sz="1800" b="1" dirty="0" smtClean="0"/>
            <a:t>руб.</a:t>
          </a:r>
          <a:endParaRPr lang="ru-RU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6" tIns="45633" rIns="91266" bIns="4563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266" tIns="45633" rIns="91266" bIns="4563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1241" y="1628800"/>
            <a:ext cx="6984776" cy="280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Отчет об исполнении бюджета городского поселения Излучинск 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квартал 2017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4546353"/>
              </p:ext>
            </p:extLst>
          </p:nvPr>
        </p:nvGraphicFramePr>
        <p:xfrm>
          <a:off x="433870" y="1124744"/>
          <a:ext cx="8467725" cy="1070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0689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благоустройство городского поселения Излучинск </a:t>
            </a:r>
            <a:r>
              <a:rPr lang="ru-RU" dirty="0" smtClean="0"/>
              <a:t>за </a:t>
            </a:r>
            <a:r>
              <a:rPr lang="en-US" dirty="0" smtClean="0"/>
              <a:t>I </a:t>
            </a:r>
            <a:r>
              <a:rPr lang="ru-RU" dirty="0" smtClean="0"/>
              <a:t>квартал 2017  </a:t>
            </a:r>
            <a:r>
              <a:rPr lang="ru-RU" dirty="0"/>
              <a:t>года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07504" y="2060848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Выполнены работы по содержанию и ремонту детских игровых комплексов и спортивных площадок в количестве 40 шт.</a:t>
            </a: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626210" y="2060848"/>
            <a:ext cx="4403898" cy="846463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Выполнены работы по содержанию уличного освещения </a:t>
            </a:r>
            <a:r>
              <a:rPr lang="ru-RU" sz="1400" b="1" dirty="0" err="1">
                <a:solidFill>
                  <a:schemeClr val="bg1"/>
                </a:solidFill>
              </a:rPr>
              <a:t>пгт</a:t>
            </a:r>
            <a:r>
              <a:rPr lang="ru-RU" sz="1400" b="1" dirty="0" smtClean="0">
                <a:solidFill>
                  <a:schemeClr val="bg1"/>
                </a:solidFill>
              </a:rPr>
              <a:t>. Излучинск </a:t>
            </a:r>
            <a:r>
              <a:rPr lang="ru-RU" sz="1400" b="1" dirty="0">
                <a:solidFill>
                  <a:schemeClr val="bg1"/>
                </a:solidFill>
              </a:rPr>
              <a:t>и </a:t>
            </a:r>
            <a:r>
              <a:rPr lang="ru-RU" sz="1400" b="1" dirty="0" smtClean="0">
                <a:solidFill>
                  <a:schemeClr val="bg1"/>
                </a:solidFill>
              </a:rPr>
              <a:t>с. </a:t>
            </a:r>
            <a:r>
              <a:rPr lang="ru-RU" sz="1400" b="1" dirty="0" err="1" smtClean="0">
                <a:solidFill>
                  <a:schemeClr val="bg1"/>
                </a:solidFill>
              </a:rPr>
              <a:t>Большетархово</a:t>
            </a:r>
            <a:r>
              <a:rPr lang="ru-RU" sz="1400" b="1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96863" y="2996952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 по содержанию внутриквартальных дорог и тротуаров                        </a:t>
            </a:r>
            <a:r>
              <a:rPr lang="ru-RU" sz="1400" b="1" dirty="0" err="1" smtClean="0">
                <a:solidFill>
                  <a:schemeClr val="bg1"/>
                </a:solidFill>
              </a:rPr>
              <a:t>пгт</a:t>
            </a:r>
            <a:r>
              <a:rPr lang="ru-RU" sz="1400" b="1" dirty="0" smtClean="0">
                <a:solidFill>
                  <a:schemeClr val="bg1"/>
                </a:solidFill>
              </a:rPr>
              <a:t>. Излучинск на площади 76 540 кв. м.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96863" y="4892230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содержанию  мест захоронения  пгт. Излучинск, с. </a:t>
            </a:r>
            <a:r>
              <a:rPr lang="ru-RU" sz="1400" b="1" dirty="0" err="1" smtClean="0">
                <a:solidFill>
                  <a:schemeClr val="bg1"/>
                </a:solidFill>
              </a:rPr>
              <a:t>Большетархово</a:t>
            </a:r>
            <a:r>
              <a:rPr lang="ru-RU" sz="1400" b="1" dirty="0" smtClean="0">
                <a:solidFill>
                  <a:schemeClr val="bg1"/>
                </a:solidFill>
              </a:rPr>
              <a:t>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4629311" y="2996952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содержанию внутрипоселковых  и подъездных дорог: </a:t>
            </a:r>
          </a:p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(14,42 км.) в пгт. Излучинск  и (21,1 км.) в с. Большетархово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612196" y="4880684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содержанию  шлагбаума в пгт. Излучинск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612196" y="3939133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Оказаны услуги по отлову безнадзорных животных.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107504" y="3977569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Поставка архитектурной композиции «Земной шар».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2306824" y="5805264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ремонту  объектов  муниципальной собственности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культуру, кинематографию городского поселения Излучинск </a:t>
            </a:r>
            <a:r>
              <a:rPr lang="ru-RU" dirty="0" smtClean="0"/>
              <a:t> за </a:t>
            </a:r>
            <a:r>
              <a:rPr lang="en-US" dirty="0" smtClean="0"/>
              <a:t>I</a:t>
            </a:r>
            <a:r>
              <a:rPr lang="ru-RU" dirty="0"/>
              <a:t> </a:t>
            </a:r>
            <a:r>
              <a:rPr lang="ru-RU" dirty="0" smtClean="0"/>
              <a:t>квартал 2017 года</a:t>
            </a:r>
            <a:endParaRPr lang="ru-RU" dirty="0"/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6396441"/>
              </p:ext>
            </p:extLst>
          </p:nvPr>
        </p:nvGraphicFramePr>
        <p:xfrm>
          <a:off x="1115616" y="980728"/>
          <a:ext cx="7504982" cy="1533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1916832"/>
            <a:ext cx="8568630" cy="6294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dirty="0" smtClean="0">
                <a:latin typeface="Times New Roman" panose="02020603050405020304" pitchFamily="18" charset="0"/>
              </a:rPr>
              <a:t>                                       На территории  поселения запланированы и проведены: </a:t>
            </a:r>
          </a:p>
          <a:p>
            <a:pPr indent="457200"/>
            <a:r>
              <a:rPr lang="ru-RU" sz="1300" dirty="0" smtClean="0">
                <a:latin typeface="Times New Roman" panose="02020603050405020304" pitchFamily="18" charset="0"/>
              </a:rPr>
              <a:t>Мероприятия гражданско-патриотической направленности: концертные программы, тематические встречи, церемонии возложения цветов к Дню защитника отечества, Дню призывника, Дню памяти о россиянах, исполнявших служебный долг за пределами отечества, организация и проведение мероприятий, посвященных третьей годовщине присоединения Крыма к Российской Федерации.</a:t>
            </a:r>
          </a:p>
          <a:p>
            <a:pPr indent="457200"/>
            <a:r>
              <a:rPr lang="ru-RU" sz="1300" dirty="0" smtClean="0">
                <a:latin typeface="Times New Roman" panose="02020603050405020304" pitchFamily="18" charset="0"/>
              </a:rPr>
              <a:t>Проведение  традиционных мероприятий, приуроченных к календарным датам, посвященные Международному женскому дню 8 марта.</a:t>
            </a:r>
          </a:p>
          <a:p>
            <a:pPr indent="457200"/>
            <a:r>
              <a:rPr lang="ru-RU" sz="1300" dirty="0" smtClean="0">
                <a:latin typeface="Times New Roman" panose="02020603050405020304" pitchFamily="18" charset="0"/>
              </a:rPr>
              <a:t>Мероприятия, направленные на сохранение и возрождение самобытной </a:t>
            </a:r>
            <a:r>
              <a:rPr lang="ru-RU" sz="1300" dirty="0">
                <a:latin typeface="Times New Roman" panose="02020603050405020304" pitchFamily="18" charset="0"/>
              </a:rPr>
              <a:t>национальной </a:t>
            </a:r>
            <a:r>
              <a:rPr lang="ru-RU" sz="1300" dirty="0" smtClean="0">
                <a:latin typeface="Times New Roman" panose="02020603050405020304" pitchFamily="18" charset="0"/>
              </a:rPr>
              <a:t>культуры: участие в проведении религиозного обряда «Крещение господне», проведение народных гуляний « Госпожа широкая Масленица».</a:t>
            </a:r>
          </a:p>
          <a:p>
            <a:pPr indent="457200"/>
            <a:r>
              <a:rPr lang="ru-RU" sz="1300" dirty="0" smtClean="0">
                <a:latin typeface="Times New Roman" panose="02020603050405020304" pitchFamily="18" charset="0"/>
              </a:rPr>
              <a:t>Проведение мероприятий по формированию здорового образа жизни населения: спортивные соревнования «Футбол в валенках», открытое первенство гп. Излучинск по самбо, проведение дружеской встречи по хоккею между командами гп. Излучинск и гп. </a:t>
            </a:r>
            <a:r>
              <a:rPr lang="ru-RU" sz="1300" dirty="0" err="1" smtClean="0">
                <a:latin typeface="Times New Roman" panose="02020603050405020304" pitchFamily="18" charset="0"/>
              </a:rPr>
              <a:t>Новоаганск</a:t>
            </a:r>
            <a:r>
              <a:rPr lang="ru-RU" sz="1300" dirty="0" smtClean="0">
                <a:latin typeface="Times New Roman" panose="02020603050405020304" pitchFamily="18" charset="0"/>
              </a:rPr>
              <a:t>.</a:t>
            </a:r>
          </a:p>
          <a:p>
            <a:pPr indent="457200"/>
            <a:r>
              <a:rPr lang="ru-RU" sz="1300" dirty="0" smtClean="0">
                <a:latin typeface="Times New Roman" panose="02020603050405020304" pitchFamily="18" charset="0"/>
              </a:rPr>
              <a:t>Участие в торжественных мероприятиях, посвященных открытию Года здоровья В Югре.</a:t>
            </a:r>
          </a:p>
          <a:p>
            <a:pPr indent="457200"/>
            <a:r>
              <a:rPr lang="ru-RU" sz="1300" dirty="0" smtClean="0">
                <a:latin typeface="Times New Roman" panose="02020603050405020304" pitchFamily="18" charset="0"/>
              </a:rPr>
              <a:t>Организация и проведение благотворительных концертов, ярмарок-продаж в рамках районной акции милосердие «Душевное богатство».</a:t>
            </a:r>
          </a:p>
          <a:p>
            <a:pPr indent="457200"/>
            <a:r>
              <a:rPr lang="ru-RU" sz="1300" dirty="0" smtClean="0">
                <a:latin typeface="Times New Roman" panose="02020603050405020304" pitchFamily="18" charset="0"/>
              </a:rPr>
              <a:t>Реализация муниципальной программы «Организация работы с детьми и молодежью в гп. Излучинск на 2014-2019 годы»: </a:t>
            </a:r>
          </a:p>
          <a:p>
            <a:pPr indent="457200"/>
            <a:r>
              <a:rPr lang="ru-RU" sz="1300" dirty="0" smtClean="0">
                <a:latin typeface="Times New Roman" panose="02020603050405020304" pitchFamily="18" charset="0"/>
              </a:rPr>
              <a:t>Участие в межведомственной </a:t>
            </a:r>
            <a:r>
              <a:rPr lang="ru-RU" sz="1300" dirty="0" err="1" smtClean="0">
                <a:latin typeface="Times New Roman" panose="02020603050405020304" pitchFamily="18" charset="0"/>
              </a:rPr>
              <a:t>прфилактической</a:t>
            </a:r>
            <a:r>
              <a:rPr lang="ru-RU" sz="1300" dirty="0" smtClean="0">
                <a:latin typeface="Times New Roman" panose="02020603050405020304" pitchFamily="18" charset="0"/>
              </a:rPr>
              <a:t> операции «Подросток» на территории поселения;</a:t>
            </a:r>
          </a:p>
          <a:p>
            <a:pPr indent="457200"/>
            <a:r>
              <a:rPr lang="ru-RU" sz="1300" dirty="0" smtClean="0">
                <a:latin typeface="Times New Roman" panose="02020603050405020304" pitchFamily="18" charset="0"/>
              </a:rPr>
              <a:t>Проведение заседаний рабочей группы по предупреждению социального неблагополучия среди несовершеннолетних и семей, находящихся в социально-опасном положении на территории городского поселения Излучинск.</a:t>
            </a:r>
          </a:p>
          <a:p>
            <a:pPr indent="457200"/>
            <a:endParaRPr lang="ru-RU" sz="1300" dirty="0" smtClean="0">
              <a:latin typeface="Times New Roman" panose="02020603050405020304" pitchFamily="18" charset="0"/>
            </a:endParaRPr>
          </a:p>
          <a:p>
            <a:pPr indent="457200"/>
            <a:endParaRPr lang="ru-RU" sz="1300" dirty="0" smtClean="0">
              <a:latin typeface="Times New Roman" panose="02020603050405020304" pitchFamily="18" charset="0"/>
            </a:endParaRPr>
          </a:p>
          <a:p>
            <a:pPr indent="457200"/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805880" y="1396746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33 206,7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27584" y="3068960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44 718,5</a:t>
            </a:r>
            <a:endParaRPr lang="ru-RU" sz="48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805880" y="4742777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11 511,8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5873" y="1874648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75873" y="3445549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75874" y="5119365"/>
            <a:ext cx="3288614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</a:rPr>
              <a:t>Дефицит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Исполнение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en-US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I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квартал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2017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 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6196461"/>
              </p:ext>
            </p:extLst>
          </p:nvPr>
        </p:nvGraphicFramePr>
        <p:xfrm>
          <a:off x="350838" y="1438275"/>
          <a:ext cx="8616950" cy="462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en-US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I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квартал 2017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857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налоговых поступлений в бюджет поселения за </a:t>
            </a:r>
            <a:r>
              <a:rPr lang="en-US" dirty="0" smtClean="0"/>
              <a:t>I</a:t>
            </a:r>
            <a:r>
              <a:rPr lang="ru-RU" dirty="0" smtClean="0"/>
              <a:t> квартал 2017  </a:t>
            </a:r>
            <a:r>
              <a:rPr lang="ru-RU" dirty="0"/>
              <a:t>года (тыс. руб.) </a:t>
            </a:r>
          </a:p>
        </p:txBody>
      </p:sp>
      <p:graphicFrame>
        <p:nvGraphicFramePr>
          <p:cNvPr id="2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719023"/>
              </p:ext>
            </p:extLst>
          </p:nvPr>
        </p:nvGraphicFramePr>
        <p:xfrm>
          <a:off x="395536" y="1412776"/>
          <a:ext cx="8142288" cy="493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неналоговых поступлений в бюджет поселения за </a:t>
            </a:r>
            <a:r>
              <a:rPr lang="en-US" dirty="0" smtClean="0"/>
              <a:t>I</a:t>
            </a:r>
            <a:r>
              <a:rPr lang="ru-RU" dirty="0" smtClean="0"/>
              <a:t> квартал 2017 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6761974"/>
              </p:ext>
            </p:extLst>
          </p:nvPr>
        </p:nvGraphicFramePr>
        <p:xfrm>
          <a:off x="-32742" y="980728"/>
          <a:ext cx="957706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116632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безвозмездных поступлений в бюджет поселения </a:t>
            </a:r>
            <a:r>
              <a:rPr lang="ru-RU" dirty="0" smtClean="0"/>
              <a:t>за  </a:t>
            </a:r>
            <a:r>
              <a:rPr lang="en-US" dirty="0" smtClean="0"/>
              <a:t>I </a:t>
            </a:r>
            <a:r>
              <a:rPr lang="ru-RU" dirty="0" smtClean="0"/>
              <a:t>квартал 2017 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597914"/>
              </p:ext>
            </p:extLst>
          </p:nvPr>
        </p:nvGraphicFramePr>
        <p:xfrm>
          <a:off x="-72276" y="1124744"/>
          <a:ext cx="9231313" cy="551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5375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расходов бюджета поселения                                </a:t>
            </a:r>
            <a:r>
              <a:rPr lang="ru-RU" dirty="0" smtClean="0"/>
              <a:t>за </a:t>
            </a:r>
            <a:r>
              <a:rPr lang="en-US" dirty="0" smtClean="0"/>
              <a:t>I </a:t>
            </a:r>
            <a:r>
              <a:rPr lang="ru-RU" dirty="0" smtClean="0"/>
              <a:t>квартал 2017 года </a:t>
            </a:r>
            <a:r>
              <a:rPr lang="ru-RU" dirty="0"/>
              <a:t>(тыс. руб.)</a:t>
            </a:r>
          </a:p>
        </p:txBody>
      </p:sp>
      <p:sp>
        <p:nvSpPr>
          <p:cNvPr id="9" name="Выноска с четырьмя стрелками 8"/>
          <p:cNvSpPr/>
          <p:nvPr/>
        </p:nvSpPr>
        <p:spPr>
          <a:xfrm>
            <a:off x="2758083" y="2243783"/>
            <a:ext cx="3024336" cy="2592287"/>
          </a:xfrm>
          <a:prstGeom prst="quad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Исполнено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;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000000"/>
                </a:solidFill>
                <a:cs typeface="Arial" charset="0"/>
              </a:rPr>
              <a:t>44 718,5</a:t>
            </a:r>
            <a:endParaRPr lang="ru-RU" sz="2000" b="1" dirty="0">
              <a:solidFill>
                <a:srgbClr val="000000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тыс. руб.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50396" y="3178552"/>
            <a:ext cx="3240360" cy="8531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экономика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4 055,7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187" y="1716534"/>
            <a:ext cx="2376264" cy="118665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Физическая культура и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спорт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206,3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90033" y="1190018"/>
            <a:ext cx="3168352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Общегосударственные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расходы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 11 067,6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377" y="4263129"/>
            <a:ext cx="3367331" cy="8998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Культура,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кинематография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1 349,6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201" y="3114356"/>
            <a:ext cx="2595903" cy="91737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Социальная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политика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140,1 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98901" y="1305159"/>
            <a:ext cx="2987824" cy="162241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безопасность и правоохранительная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деятельность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902,0 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59926" y="4225271"/>
            <a:ext cx="3528392" cy="9182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Жилищно-коммунальное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хозяйство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26 842,7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  <p:sp>
        <p:nvSpPr>
          <p:cNvPr id="2" name="Скругленный прямоугольник 17"/>
          <p:cNvSpPr/>
          <p:nvPr/>
        </p:nvSpPr>
        <p:spPr>
          <a:xfrm>
            <a:off x="2614067" y="5295959"/>
            <a:ext cx="3168352" cy="837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Национальная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оборона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154,5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485491"/>
              </p:ext>
            </p:extLst>
          </p:nvPr>
        </p:nvGraphicFramePr>
        <p:xfrm>
          <a:off x="649288" y="1563688"/>
          <a:ext cx="815975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Расходы на реализацию муниципальных и ведомственных программ поселения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 за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I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квартал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2017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626428" y="4149080"/>
            <a:ext cx="4038321" cy="186674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endParaRPr lang="ru-RU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Содержание в нормативном состоянии 16,96 км.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автомобильных дорог </a:t>
            </a:r>
            <a:r>
              <a:rPr lang="en-US" sz="2000" b="1" dirty="0">
                <a:solidFill>
                  <a:schemeClr val="bg1"/>
                </a:solidFill>
                <a:cs typeface="Arial" charset="0"/>
              </a:rPr>
              <a:t>.</a:t>
            </a:r>
            <a:endParaRPr lang="ru-RU" sz="2000" b="1" dirty="0">
              <a:solidFill>
                <a:schemeClr val="bg1"/>
              </a:solidFill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algn="ctr" fontAlgn="b"/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дорожного фонда городского поселения Излучинск за </a:t>
            </a:r>
            <a:r>
              <a:rPr lang="en-US" dirty="0" smtClean="0"/>
              <a:t>I</a:t>
            </a:r>
            <a:r>
              <a:rPr lang="ru-RU" dirty="0" smtClean="0"/>
              <a:t> квартал 2017  </a:t>
            </a:r>
            <a:r>
              <a:rPr lang="ru-RU" dirty="0"/>
              <a:t>года</a:t>
            </a: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2803742" y="1442236"/>
            <a:ext cx="3683697" cy="128756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Исполнено </a:t>
            </a:r>
          </a:p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3 300,3  тыс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. рублей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 rot="16200000">
            <a:off x="4271742" y="3053629"/>
            <a:ext cx="747691" cy="665693"/>
          </a:xfrm>
          <a:prstGeom prst="leftArrow">
            <a:avLst>
              <a:gd name="adj1" fmla="val 50000"/>
              <a:gd name="adj2" fmla="val 42378"/>
            </a:avLst>
          </a:prstGeom>
          <a:solidFill>
            <a:srgbClr val="9900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8899</TotalTime>
  <Words>653</Words>
  <Application>Microsoft Office PowerPoint</Application>
  <PresentationFormat>Экран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за I квартал 2017  года (тыс. руб.) </vt:lpstr>
      <vt:lpstr>Структура неналоговых поступлений в бюджет поселения за I квартал 2017 года (тыс. руб.) </vt:lpstr>
      <vt:lpstr>Структура безвозмездных поступлений в бюджет поселения за  I квартал 2017 года (тыс. руб.) </vt:lpstr>
      <vt:lpstr>Структура расходов бюджета поселения                                за I квартал 2017 года (тыс. руб.)</vt:lpstr>
      <vt:lpstr>Презентация PowerPoint</vt:lpstr>
      <vt:lpstr>Расходы дорожного фонда городского поселения Излучинск за I квартал 2017  года</vt:lpstr>
      <vt:lpstr>Расходы на благоустройство городского поселения Излучинск за I квартал 2017  года</vt:lpstr>
      <vt:lpstr>Расходы на культуру, кинематографию городского поселения Излучинск  за I квартал 2017 года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4</cp:lastModifiedBy>
  <cp:revision>591</cp:revision>
  <cp:lastPrinted>2017-04-06T14:48:05Z</cp:lastPrinted>
  <dcterms:created xsi:type="dcterms:W3CDTF">2012-01-27T08:52:51Z</dcterms:created>
  <dcterms:modified xsi:type="dcterms:W3CDTF">2017-04-10T09:41:11Z</dcterms:modified>
</cp:coreProperties>
</file>