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6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68" r:id="rId1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00FF99"/>
    <a:srgbClr val="9933FF"/>
    <a:srgbClr val="FF3300"/>
    <a:srgbClr val="00FFFF"/>
    <a:srgbClr val="FF66FF"/>
    <a:srgbClr val="0000FF"/>
    <a:srgbClr val="9900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624" autoAdjust="0"/>
  </p:normalViewPr>
  <p:slideViewPr>
    <p:cSldViewPr>
      <p:cViewPr>
        <p:scale>
          <a:sx n="66" d="100"/>
          <a:sy n="66" d="100"/>
        </p:scale>
        <p:origin x="-1876" y="-1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3" rIns="91266" bIns="4563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266" tIns="45633" rIns="91266" bIns="4563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908720"/>
            <a:ext cx="8280919" cy="3416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Бюджет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городского поселения Излучинск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2020 год и плановый период 2021 и 2022 годов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(решение Совета депутатов городского поселения Излучинск от 19.12.2019 № 93)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благоустройство городского поселения Излучинск 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период 2020 – 2022 годов,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2982467" y="2132856"/>
            <a:ext cx="3456384" cy="1152128"/>
          </a:xfrm>
          <a:prstGeom prst="round2Diag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40 156,5 тыс. руб</a:t>
            </a:r>
            <a:r>
              <a:rPr lang="ru-RU" sz="2800" b="1" dirty="0" smtClean="0">
                <a:solidFill>
                  <a:schemeClr val="bg1"/>
                </a:solidFill>
              </a:rPr>
              <a:t>.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364454" y="4419478"/>
            <a:ext cx="3564396" cy="1152128"/>
          </a:xfrm>
          <a:prstGeom prst="round2Diag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40 </a:t>
            </a:r>
            <a:r>
              <a:rPr lang="ru-RU" sz="2800" b="1" dirty="0" smtClean="0">
                <a:solidFill>
                  <a:schemeClr val="tx1"/>
                </a:solidFill>
              </a:rPr>
              <a:t>782,8 </a:t>
            </a:r>
            <a:r>
              <a:rPr lang="ru-RU" sz="2800" b="1" dirty="0">
                <a:solidFill>
                  <a:schemeClr val="tx1"/>
                </a:solidFill>
              </a:rPr>
              <a:t>тыс. руб</a:t>
            </a:r>
            <a:r>
              <a:rPr lang="ru-RU" sz="1400" b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5171611" y="4411532"/>
            <a:ext cx="3207811" cy="1160073"/>
          </a:xfrm>
          <a:prstGeom prst="round2Diag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41 429,7 </a:t>
            </a:r>
            <a:r>
              <a:rPr lang="ru-RU" sz="2800" b="1" dirty="0">
                <a:solidFill>
                  <a:schemeClr val="tx1"/>
                </a:solidFill>
              </a:rPr>
              <a:t>тыс. руб. </a:t>
            </a:r>
          </a:p>
        </p:txBody>
      </p:sp>
      <p:sp>
        <p:nvSpPr>
          <p:cNvPr id="4" name="Овал 3"/>
          <p:cNvSpPr/>
          <p:nvPr/>
        </p:nvSpPr>
        <p:spPr>
          <a:xfrm>
            <a:off x="3630539" y="1124744"/>
            <a:ext cx="2160240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2020 год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47607" y="3244334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   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5790779" y="3373379"/>
            <a:ext cx="2160240" cy="1008112"/>
          </a:xfrm>
          <a:prstGeom prst="ellipse">
            <a:avLst/>
          </a:prstGeom>
          <a:solidFill>
            <a:srgbClr val="FFFF00"/>
          </a:solidFill>
          <a:effectLst>
            <a:outerShdw blurRad="50800" dist="38100" dir="13500000" algn="br" rotWithShape="0">
              <a:srgbClr val="9900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2022 </a:t>
            </a:r>
            <a:r>
              <a:rPr lang="ru-RU" sz="2800" b="1" dirty="0">
                <a:solidFill>
                  <a:schemeClr val="tx1"/>
                </a:solidFill>
              </a:rPr>
              <a:t>год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066532" y="3373379"/>
            <a:ext cx="2160240" cy="1008112"/>
          </a:xfrm>
          <a:prstGeom prst="ellipse">
            <a:avLst/>
          </a:prstGeom>
          <a:solidFill>
            <a:srgbClr val="FFFF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2021 </a:t>
            </a:r>
            <a:r>
              <a:rPr lang="ru-RU" sz="2800" b="1" dirty="0">
                <a:solidFill>
                  <a:schemeClr val="tx1"/>
                </a:solidFill>
              </a:rPr>
              <a:t>год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кинематографию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поселения Излучинск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2020 - 2022 годов,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060195" y="1805912"/>
            <a:ext cx="3600400" cy="2271159"/>
          </a:xfrm>
          <a:prstGeom prst="downArrow">
            <a:avLst>
              <a:gd name="adj1" fmla="val 50000"/>
              <a:gd name="adj2" fmla="val 49505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0"/>
          </a:gradFill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2020 год</a:t>
            </a:r>
          </a:p>
          <a:p>
            <a:pPr algn="ctr"/>
            <a:endParaRPr lang="ru-RU" sz="800" b="1" dirty="0"/>
          </a:p>
          <a:p>
            <a:pPr algn="ctr"/>
            <a:endParaRPr lang="ru-RU" sz="800" b="1" dirty="0" smtClean="0"/>
          </a:p>
          <a:p>
            <a:pPr algn="ctr"/>
            <a:r>
              <a:rPr lang="ru-RU" sz="2800" b="1" dirty="0" smtClean="0"/>
              <a:t>15 863,2 </a:t>
            </a:r>
          </a:p>
          <a:p>
            <a:pPr algn="ctr"/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971600" y="3155845"/>
            <a:ext cx="3600400" cy="2880320"/>
          </a:xfrm>
          <a:prstGeom prst="rightArrow">
            <a:avLst>
              <a:gd name="adj1" fmla="val 50000"/>
              <a:gd name="adj2" fmla="val 60116"/>
            </a:avLst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2021 </a:t>
            </a:r>
            <a:r>
              <a:rPr lang="ru-RU" sz="2800" b="1" dirty="0"/>
              <a:t>год</a:t>
            </a:r>
          </a:p>
          <a:p>
            <a:pPr algn="ctr"/>
            <a:endParaRPr lang="ru-RU" sz="800" b="1" dirty="0"/>
          </a:p>
          <a:p>
            <a:pPr algn="ctr"/>
            <a:endParaRPr lang="ru-RU" sz="800" b="1" dirty="0"/>
          </a:p>
          <a:p>
            <a:pPr algn="ctr"/>
            <a:r>
              <a:rPr lang="ru-RU" sz="2800" b="1" dirty="0" smtClean="0"/>
              <a:t>14 699,9</a:t>
            </a:r>
            <a:endParaRPr lang="ru-RU" sz="2800" dirty="0"/>
          </a:p>
        </p:txBody>
      </p:sp>
      <p:sp>
        <p:nvSpPr>
          <p:cNvPr id="10" name="Стрелка вправо 9"/>
          <p:cNvSpPr/>
          <p:nvPr/>
        </p:nvSpPr>
        <p:spPr>
          <a:xfrm flipH="1">
            <a:off x="5148064" y="3143088"/>
            <a:ext cx="3744416" cy="2880320"/>
          </a:xfrm>
          <a:prstGeom prst="rightArrow">
            <a:avLst>
              <a:gd name="adj1" fmla="val 50000"/>
              <a:gd name="adj2" fmla="val 60116"/>
            </a:avLst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2022 </a:t>
            </a:r>
            <a:r>
              <a:rPr lang="ru-RU" sz="2800" b="1" dirty="0"/>
              <a:t>год</a:t>
            </a:r>
          </a:p>
          <a:p>
            <a:pPr algn="ctr"/>
            <a:endParaRPr lang="ru-RU" sz="800" b="1" dirty="0"/>
          </a:p>
          <a:p>
            <a:pPr algn="ctr"/>
            <a:endParaRPr lang="ru-RU" sz="800" b="1" dirty="0"/>
          </a:p>
          <a:p>
            <a:pPr algn="ctr"/>
            <a:r>
              <a:rPr lang="ru-RU" sz="2800" b="1" dirty="0" smtClean="0"/>
              <a:t>14 723,9</a:t>
            </a:r>
            <a:endParaRPr lang="ru-RU" sz="28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27584" y="1523574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285 607,7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86137" y="1605077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период 2020 – 2022 годов, </a:t>
            </a:r>
            <a:r>
              <a:rPr lang="ru-RU" sz="2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тыс. руб.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1880" y="1075789"/>
            <a:ext cx="3288615" cy="338554"/>
          </a:xfrm>
          <a:prstGeom prst="rect">
            <a:avLst/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45793" y="3062459"/>
            <a:ext cx="3288615" cy="338554"/>
          </a:xfrm>
          <a:prstGeom prst="rect">
            <a:avLst/>
          </a:prstGeom>
          <a:gradFill>
            <a:gsLst>
              <a:gs pos="69175">
                <a:srgbClr val="00FF99"/>
              </a:gs>
              <a:gs pos="44450">
                <a:srgbClr val="9933FF"/>
              </a:gs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88782" y="4831541"/>
            <a:ext cx="3288615" cy="338554"/>
          </a:xfrm>
          <a:prstGeom prst="rect">
            <a:avLst/>
          </a:prstGeom>
          <a:gradFill>
            <a:gsLst>
              <a:gs pos="70825">
                <a:srgbClr val="C00000"/>
              </a:gs>
              <a:gs pos="32210">
                <a:srgbClr val="66FF99"/>
              </a:gs>
              <a:gs pos="0">
                <a:srgbClr val="FFFF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827584" y="2008995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288 607,7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75872" y="2084202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827584" y="2503823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3 000,0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75873" y="2573497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824129" y="3401013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225 170,0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824129" y="3878915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228 160,0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824129" y="4356817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2 990,0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660303" y="5157192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226 813,9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660303" y="5669137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229 793,9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611560" y="6147039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2 980,0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09697" y="3470687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686137" y="3916979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86135" y="4356817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86136" y="5170095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75871" y="5649220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75872" y="6138515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а период 2020 -2022 годов,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с одним вырезанным углом 2"/>
          <p:cNvSpPr/>
          <p:nvPr/>
        </p:nvSpPr>
        <p:spPr>
          <a:xfrm>
            <a:off x="568776" y="2492896"/>
            <a:ext cx="4320480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549264" y="4941168"/>
            <a:ext cx="4320480" cy="864096"/>
          </a:xfrm>
          <a:prstGeom prst="snip1Rect">
            <a:avLst>
              <a:gd name="adj" fmla="val 35519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563608" y="3717032"/>
            <a:ext cx="4320480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5064253" y="13407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7812360" y="13407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6452592" y="13407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с одним вырезанным углом 11"/>
          <p:cNvSpPr/>
          <p:nvPr/>
        </p:nvSpPr>
        <p:spPr>
          <a:xfrm>
            <a:off x="5064253" y="2492896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70 289,0</a:t>
            </a: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7798291" y="2515682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73 385,0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с одним вырезанным углом 13"/>
          <p:cNvSpPr/>
          <p:nvPr/>
        </p:nvSpPr>
        <p:spPr>
          <a:xfrm>
            <a:off x="6452592" y="2494664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71 819,0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с одним вырезанным углом 14"/>
          <p:cNvSpPr/>
          <p:nvPr/>
        </p:nvSpPr>
        <p:spPr>
          <a:xfrm>
            <a:off x="5064253" y="3717032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50 879,0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>
            <a:off x="7812359" y="3717032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50 919,0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с одним вырезанным углом 16"/>
          <p:cNvSpPr/>
          <p:nvPr/>
        </p:nvSpPr>
        <p:spPr>
          <a:xfrm>
            <a:off x="6452592" y="3717032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50 899,0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с одним вырезанным углом 17"/>
          <p:cNvSpPr/>
          <p:nvPr/>
        </p:nvSpPr>
        <p:spPr>
          <a:xfrm>
            <a:off x="5064253" y="49411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164 439,7</a:t>
            </a:r>
          </a:p>
        </p:txBody>
      </p:sp>
      <p:sp>
        <p:nvSpPr>
          <p:cNvPr id="19" name="Прямоугольник с одним вырезанным углом 18"/>
          <p:cNvSpPr/>
          <p:nvPr/>
        </p:nvSpPr>
        <p:spPr>
          <a:xfrm>
            <a:off x="7812360" y="49411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102 509,9</a:t>
            </a:r>
          </a:p>
        </p:txBody>
      </p:sp>
      <p:sp>
        <p:nvSpPr>
          <p:cNvPr id="20" name="Прямоугольник с одним вырезанным углом 19"/>
          <p:cNvSpPr/>
          <p:nvPr/>
        </p:nvSpPr>
        <p:spPr>
          <a:xfrm>
            <a:off x="6452592" y="49411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102 452,0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857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поступлений в бюджет поселения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2020 - 2022  годов, тыс. руб.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467718" y="1844824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451923" y="4045928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физических лиц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458819" y="3270273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сельскохозяйственный налог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467718" y="2543305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Акцизы по подакцизным товарам (продукции), производимым на территории Российской Федерации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461084" y="5520784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3956709" y="1726788"/>
            <a:ext cx="1512168" cy="840947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43 700,0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7407736" y="1702358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46 566,0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5679544" y="1726787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3959888" y="2471819"/>
            <a:ext cx="1512168" cy="840947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2 304,0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5684088" y="3977376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3959888" y="4000041"/>
            <a:ext cx="1512168" cy="840947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5679544" y="2439717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2 304,0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3959888" y="3240665"/>
            <a:ext cx="1512168" cy="840947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Блок-схема: перфолента 17"/>
          <p:cNvSpPr/>
          <p:nvPr/>
        </p:nvSpPr>
        <p:spPr>
          <a:xfrm>
            <a:off x="5684088" y="3221414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Блок-схема: перфолента 18"/>
          <p:cNvSpPr/>
          <p:nvPr/>
        </p:nvSpPr>
        <p:spPr>
          <a:xfrm>
            <a:off x="7407736" y="2429362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2 304,0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Блок-схема: перфолента 19"/>
          <p:cNvSpPr/>
          <p:nvPr/>
        </p:nvSpPr>
        <p:spPr>
          <a:xfrm>
            <a:off x="7407736" y="3174393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Блок-схема: перфолента 20"/>
          <p:cNvSpPr/>
          <p:nvPr/>
        </p:nvSpPr>
        <p:spPr>
          <a:xfrm>
            <a:off x="7375332" y="4703366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1 115,0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Блок-схема: перфолента 21"/>
          <p:cNvSpPr/>
          <p:nvPr/>
        </p:nvSpPr>
        <p:spPr>
          <a:xfrm>
            <a:off x="7391534" y="3943518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Блок-схема: перфолента 22"/>
          <p:cNvSpPr/>
          <p:nvPr/>
        </p:nvSpPr>
        <p:spPr>
          <a:xfrm>
            <a:off x="7403728" y="5448397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Блок-схема: перфолента 24"/>
          <p:cNvSpPr/>
          <p:nvPr/>
        </p:nvSpPr>
        <p:spPr>
          <a:xfrm>
            <a:off x="467718" y="4784465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Блок-схема: перфолента 25"/>
          <p:cNvSpPr/>
          <p:nvPr/>
        </p:nvSpPr>
        <p:spPr>
          <a:xfrm>
            <a:off x="3987312" y="5470123"/>
            <a:ext cx="1512168" cy="840947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Блок-схема: перфолента 26"/>
          <p:cNvSpPr/>
          <p:nvPr/>
        </p:nvSpPr>
        <p:spPr>
          <a:xfrm>
            <a:off x="5697546" y="5470122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Блок-схема: перфолента 27"/>
          <p:cNvSpPr/>
          <p:nvPr/>
        </p:nvSpPr>
        <p:spPr>
          <a:xfrm>
            <a:off x="3975161" y="4725093"/>
            <a:ext cx="1512168" cy="840947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1 115,0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Блок-схема: перфолента 28"/>
          <p:cNvSpPr/>
          <p:nvPr/>
        </p:nvSpPr>
        <p:spPr>
          <a:xfrm>
            <a:off x="5697996" y="4725092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1 115,0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Блок-схема: перфолента 29"/>
          <p:cNvSpPr/>
          <p:nvPr/>
        </p:nvSpPr>
        <p:spPr>
          <a:xfrm>
            <a:off x="7403728" y="1266167"/>
            <a:ext cx="1512168" cy="403624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</p:txBody>
      </p:sp>
      <p:sp>
        <p:nvSpPr>
          <p:cNvPr id="31" name="Блок-схема: перфолента 30"/>
          <p:cNvSpPr/>
          <p:nvPr/>
        </p:nvSpPr>
        <p:spPr>
          <a:xfrm>
            <a:off x="3959888" y="1255086"/>
            <a:ext cx="1512168" cy="403624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</p:txBody>
      </p:sp>
      <p:sp>
        <p:nvSpPr>
          <p:cNvPr id="32" name="Блок-схема: перфолента 31"/>
          <p:cNvSpPr/>
          <p:nvPr/>
        </p:nvSpPr>
        <p:spPr>
          <a:xfrm>
            <a:off x="5679544" y="1266167"/>
            <a:ext cx="1512168" cy="403624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71095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поступлений в бюджет поселения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2020 – 2022 годов, тыс. руб.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395536" y="1325757"/>
            <a:ext cx="3024336" cy="792088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Доходы, получаемые в виде арендной платы за земельные участки</a:t>
            </a: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424499" y="3644897"/>
            <a:ext cx="3024336" cy="792088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Доходы, поступающие в порядке возмещения расходов, понесенных                 в связи с эксплуатацией имущества городских поселений</a:t>
            </a: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431395" y="2869242"/>
            <a:ext cx="3024336" cy="792088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от использования имущества </a:t>
            </a: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409517" y="2088564"/>
            <a:ext cx="3024336" cy="792088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сдачи в аренду имущества</a:t>
            </a:r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433660" y="5119753"/>
            <a:ext cx="3024336" cy="792088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продажи квартир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3929285" y="1325757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48 100,0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7380312" y="1337535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48 100,0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5652120" y="1325756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48 100,0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3932464" y="2070788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5656664" y="3576345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3932464" y="3599010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Блок-схема: перфолента 17"/>
          <p:cNvSpPr/>
          <p:nvPr/>
        </p:nvSpPr>
        <p:spPr>
          <a:xfrm>
            <a:off x="5652120" y="2038686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Блок-схема: перфолента 18"/>
          <p:cNvSpPr/>
          <p:nvPr/>
        </p:nvSpPr>
        <p:spPr>
          <a:xfrm>
            <a:off x="3932464" y="2839634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Блок-схема: перфолента 19"/>
          <p:cNvSpPr/>
          <p:nvPr/>
        </p:nvSpPr>
        <p:spPr>
          <a:xfrm>
            <a:off x="5656664" y="2820383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Блок-схема: перфолента 20"/>
          <p:cNvSpPr/>
          <p:nvPr/>
        </p:nvSpPr>
        <p:spPr>
          <a:xfrm>
            <a:off x="7380312" y="2028331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Блок-схема: перфолента 21"/>
          <p:cNvSpPr/>
          <p:nvPr/>
        </p:nvSpPr>
        <p:spPr>
          <a:xfrm>
            <a:off x="7380312" y="2773362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Блок-схема: перфолента 22"/>
          <p:cNvSpPr/>
          <p:nvPr/>
        </p:nvSpPr>
        <p:spPr>
          <a:xfrm>
            <a:off x="7347908" y="4302335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Блок-схема: перфолента 23"/>
          <p:cNvSpPr/>
          <p:nvPr/>
        </p:nvSpPr>
        <p:spPr>
          <a:xfrm>
            <a:off x="7364110" y="3542487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Блок-схема: перфолента 24"/>
          <p:cNvSpPr/>
          <p:nvPr/>
        </p:nvSpPr>
        <p:spPr>
          <a:xfrm>
            <a:off x="7376304" y="5047366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149,0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Блок-схема: перфолента 26"/>
          <p:cNvSpPr/>
          <p:nvPr/>
        </p:nvSpPr>
        <p:spPr>
          <a:xfrm>
            <a:off x="424949" y="5888313"/>
            <a:ext cx="3024336" cy="813814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продажи земельных участков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Блок-схема: перфолента 27"/>
          <p:cNvSpPr/>
          <p:nvPr/>
        </p:nvSpPr>
        <p:spPr>
          <a:xfrm>
            <a:off x="409517" y="4396448"/>
            <a:ext cx="3024336" cy="792088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от компенсации затрат бюджетов городских поселений</a:t>
            </a:r>
          </a:p>
        </p:txBody>
      </p:sp>
      <p:sp>
        <p:nvSpPr>
          <p:cNvPr id="31" name="Блок-схема: перфолента 30"/>
          <p:cNvSpPr/>
          <p:nvPr/>
        </p:nvSpPr>
        <p:spPr>
          <a:xfrm>
            <a:off x="3959888" y="5069092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149,0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Блок-схема: перфолента 31"/>
          <p:cNvSpPr/>
          <p:nvPr/>
        </p:nvSpPr>
        <p:spPr>
          <a:xfrm>
            <a:off x="5670122" y="5069091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149,0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Блок-схема: перфолента 32"/>
          <p:cNvSpPr/>
          <p:nvPr/>
        </p:nvSpPr>
        <p:spPr>
          <a:xfrm>
            <a:off x="3947737" y="4324062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Блок-схема: перфолента 33"/>
          <p:cNvSpPr/>
          <p:nvPr/>
        </p:nvSpPr>
        <p:spPr>
          <a:xfrm>
            <a:off x="5670572" y="4324061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Блок-схема: перфолента 34"/>
          <p:cNvSpPr/>
          <p:nvPr/>
        </p:nvSpPr>
        <p:spPr>
          <a:xfrm>
            <a:off x="7376304" y="865136"/>
            <a:ext cx="1512168" cy="403624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Блок-схема: перфолента 35"/>
          <p:cNvSpPr/>
          <p:nvPr/>
        </p:nvSpPr>
        <p:spPr>
          <a:xfrm>
            <a:off x="3932464" y="854055"/>
            <a:ext cx="1512168" cy="403624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Блок-схема: перфолента 36"/>
          <p:cNvSpPr/>
          <p:nvPr/>
        </p:nvSpPr>
        <p:spPr>
          <a:xfrm>
            <a:off x="5652120" y="865136"/>
            <a:ext cx="1512168" cy="403624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Блок-схема: перфолента 37"/>
          <p:cNvSpPr/>
          <p:nvPr/>
        </p:nvSpPr>
        <p:spPr>
          <a:xfrm>
            <a:off x="7376304" y="5848725"/>
            <a:ext cx="1516176" cy="80292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Блок-схема: перфолента 38"/>
          <p:cNvSpPr/>
          <p:nvPr/>
        </p:nvSpPr>
        <p:spPr>
          <a:xfrm>
            <a:off x="3929285" y="5810704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Блок-схема: перфолента 39"/>
          <p:cNvSpPr/>
          <p:nvPr/>
        </p:nvSpPr>
        <p:spPr>
          <a:xfrm>
            <a:off x="5670572" y="5820328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поступлений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                               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 период 2020 - 2022 годов, тыс. руб.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563158" y="1574160"/>
            <a:ext cx="3960440" cy="576064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0000FF"/>
                </a:solidFill>
              </a:rPr>
              <a:t>Дотации  </a:t>
            </a:r>
            <a:r>
              <a:rPr lang="ru-RU" sz="1200" b="1" dirty="0">
                <a:solidFill>
                  <a:srgbClr val="0000FF"/>
                </a:solidFill>
              </a:rPr>
              <a:t>бюджетам городских поселений на выравнивание бюджетной обеспеченности</a:t>
            </a: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622606" y="4382351"/>
            <a:ext cx="3936980" cy="720080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0000FF"/>
                </a:solidFill>
              </a:rPr>
              <a:t>Субвенции </a:t>
            </a:r>
            <a:r>
              <a:rPr lang="ru-RU" sz="1100" b="1" dirty="0">
                <a:solidFill>
                  <a:srgbClr val="0000FF"/>
                </a:solidFill>
              </a:rPr>
              <a:t>бюджетам городских поселений на выполнение пере-даваемых полномочий субъектов Российской Федерации</a:t>
            </a: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586356" y="2204703"/>
            <a:ext cx="3936980" cy="658376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>
                <a:solidFill>
                  <a:srgbClr val="0000FF"/>
                </a:solidFill>
              </a:rPr>
              <a:t>Дотации бюджетам городских поселений на поддержку мер по обеспечению сбалансированности </a:t>
            </a:r>
            <a:r>
              <a:rPr lang="ru-RU" sz="1200" b="1" dirty="0" smtClean="0">
                <a:solidFill>
                  <a:srgbClr val="0000FF"/>
                </a:solidFill>
              </a:rPr>
              <a:t>бюджетов</a:t>
            </a:r>
            <a:endParaRPr lang="ru-RU" sz="1200" b="1" dirty="0">
              <a:solidFill>
                <a:srgbClr val="0000FF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610876" y="2940532"/>
            <a:ext cx="3936980" cy="912451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000" b="1" dirty="0" smtClean="0">
                <a:solidFill>
                  <a:srgbClr val="0000FF"/>
                </a:solidFill>
              </a:rPr>
              <a:t>Субсидии </a:t>
            </a:r>
            <a:r>
              <a:rPr lang="ru-RU" sz="1000" b="1" dirty="0">
                <a:solidFill>
                  <a:srgbClr val="0000FF"/>
                </a:solidFill>
              </a:rPr>
              <a:t>бюджетам городских </a:t>
            </a:r>
            <a:r>
              <a:rPr lang="ru-RU" sz="1000" b="1" dirty="0" smtClean="0">
                <a:solidFill>
                  <a:srgbClr val="0000FF"/>
                </a:solidFill>
              </a:rPr>
              <a:t>поселений </a:t>
            </a:r>
            <a:r>
              <a:rPr lang="ru-RU" sz="1000" b="1" dirty="0">
                <a:solidFill>
                  <a:srgbClr val="0000FF"/>
                </a:solidFill>
              </a:rPr>
              <a:t>на строительство, </a:t>
            </a:r>
            <a:r>
              <a:rPr lang="ru-RU" sz="1000" b="1" dirty="0" smtClean="0">
                <a:solidFill>
                  <a:srgbClr val="0000FF"/>
                </a:solidFill>
              </a:rPr>
              <a:t>модернизацию</a:t>
            </a:r>
            <a:r>
              <a:rPr lang="ru-RU" sz="1000" b="1" dirty="0">
                <a:solidFill>
                  <a:srgbClr val="0000FF"/>
                </a:solidFill>
              </a:rPr>
              <a:t>, ремонт и содержание автомобильных дорог общего пользования, в том числе дорог в поселениях (за исключением авто-мобильных дорог федерального значения</a:t>
            </a: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599146" y="3881009"/>
            <a:ext cx="3960440" cy="432048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00FF"/>
                </a:solidFill>
              </a:rPr>
              <a:t>Прочие </a:t>
            </a:r>
            <a:r>
              <a:rPr lang="ru-RU" sz="1200" b="1" dirty="0">
                <a:solidFill>
                  <a:srgbClr val="0000FF"/>
                </a:solidFill>
              </a:rPr>
              <a:t>субсидии бюджетам городских поселений</a:t>
            </a: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622606" y="5125066"/>
            <a:ext cx="3936980" cy="661235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0000FF"/>
                </a:solidFill>
              </a:rPr>
              <a:t>Субвенции </a:t>
            </a:r>
            <a:r>
              <a:rPr lang="ru-RU" sz="1200" b="1" dirty="0">
                <a:solidFill>
                  <a:srgbClr val="0000FF"/>
                </a:solidFill>
              </a:rPr>
              <a:t>бюджетам городских поселений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2" name="Куб 11"/>
          <p:cNvSpPr/>
          <p:nvPr/>
        </p:nvSpPr>
        <p:spPr>
          <a:xfrm>
            <a:off x="4874608" y="836712"/>
            <a:ext cx="1224136" cy="648072"/>
          </a:xfrm>
          <a:prstGeom prst="cube">
            <a:avLst>
              <a:gd name="adj" fmla="val 10148"/>
            </a:avLst>
          </a:prstGeom>
          <a:solidFill>
            <a:srgbClr val="FF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Куб 12"/>
          <p:cNvSpPr/>
          <p:nvPr/>
        </p:nvSpPr>
        <p:spPr>
          <a:xfrm>
            <a:off x="6270794" y="836712"/>
            <a:ext cx="1224136" cy="648072"/>
          </a:xfrm>
          <a:prstGeom prst="cube">
            <a:avLst>
              <a:gd name="adj" fmla="val 11633"/>
            </a:avLst>
          </a:prstGeom>
          <a:solidFill>
            <a:srgbClr val="FF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Куб 13"/>
          <p:cNvSpPr/>
          <p:nvPr/>
        </p:nvSpPr>
        <p:spPr>
          <a:xfrm>
            <a:off x="7693386" y="836712"/>
            <a:ext cx="1224136" cy="648072"/>
          </a:xfrm>
          <a:prstGeom prst="cube">
            <a:avLst>
              <a:gd name="adj" fmla="val 11633"/>
            </a:avLst>
          </a:prstGeom>
          <a:solidFill>
            <a:srgbClr val="FF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Загнутый угол 14"/>
          <p:cNvSpPr/>
          <p:nvPr/>
        </p:nvSpPr>
        <p:spPr>
          <a:xfrm>
            <a:off x="4881243" y="1646168"/>
            <a:ext cx="1224136" cy="432048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029,0</a:t>
            </a:r>
          </a:p>
        </p:txBody>
      </p:sp>
      <p:sp>
        <p:nvSpPr>
          <p:cNvPr id="16" name="Загнутый угол 15"/>
          <p:cNvSpPr/>
          <p:nvPr/>
        </p:nvSpPr>
        <p:spPr>
          <a:xfrm>
            <a:off x="4892319" y="2204702"/>
            <a:ext cx="1224136" cy="545241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350,1</a:t>
            </a:r>
          </a:p>
        </p:txBody>
      </p:sp>
      <p:sp>
        <p:nvSpPr>
          <p:cNvPr id="17" name="Загнутый угол 16"/>
          <p:cNvSpPr/>
          <p:nvPr/>
        </p:nvSpPr>
        <p:spPr>
          <a:xfrm>
            <a:off x="4915156" y="4480608"/>
            <a:ext cx="1224136" cy="52356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13,5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Загнутый угол 17"/>
          <p:cNvSpPr/>
          <p:nvPr/>
        </p:nvSpPr>
        <p:spPr>
          <a:xfrm>
            <a:off x="4908391" y="5098473"/>
            <a:ext cx="1224136" cy="616514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1 294,0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Загнутый угол 19"/>
          <p:cNvSpPr/>
          <p:nvPr/>
        </p:nvSpPr>
        <p:spPr>
          <a:xfrm>
            <a:off x="4933187" y="2940532"/>
            <a:ext cx="1224136" cy="679056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908391" y="5805264"/>
            <a:ext cx="1248932" cy="545212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12 320,6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Загнутый угол 21"/>
          <p:cNvSpPr/>
          <p:nvPr/>
        </p:nvSpPr>
        <p:spPr>
          <a:xfrm>
            <a:off x="4908391" y="3971412"/>
            <a:ext cx="1224136" cy="34164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11 002,2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Рамка 23"/>
          <p:cNvSpPr/>
          <p:nvPr/>
        </p:nvSpPr>
        <p:spPr>
          <a:xfrm>
            <a:off x="599146" y="5805264"/>
            <a:ext cx="3936980" cy="658376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>
                <a:solidFill>
                  <a:srgbClr val="0000FF"/>
                </a:solidFill>
              </a:rPr>
              <a:t>Прочие межбюджетные трансферты, передаваемые бюджетам городских </a:t>
            </a:r>
            <a:r>
              <a:rPr lang="ru-RU" sz="1200" b="1" dirty="0" smtClean="0">
                <a:solidFill>
                  <a:srgbClr val="0000FF"/>
                </a:solidFill>
              </a:rPr>
              <a:t>поселений</a:t>
            </a:r>
            <a:endParaRPr lang="ru-RU" sz="1200" b="1" dirty="0">
              <a:solidFill>
                <a:srgbClr val="0000FF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5" name="Загнутый угол 24"/>
          <p:cNvSpPr/>
          <p:nvPr/>
        </p:nvSpPr>
        <p:spPr>
          <a:xfrm>
            <a:off x="6284927" y="1632160"/>
            <a:ext cx="1224136" cy="432048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81 449,9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Загнутый угол 25"/>
          <p:cNvSpPr/>
          <p:nvPr/>
        </p:nvSpPr>
        <p:spPr>
          <a:xfrm>
            <a:off x="6284927" y="2208345"/>
            <a:ext cx="1224136" cy="541597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Загнутый угол 26"/>
          <p:cNvSpPr/>
          <p:nvPr/>
        </p:nvSpPr>
        <p:spPr>
          <a:xfrm>
            <a:off x="6383227" y="4480608"/>
            <a:ext cx="1224136" cy="52356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13,5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Загнутый угол 27"/>
          <p:cNvSpPr/>
          <p:nvPr/>
        </p:nvSpPr>
        <p:spPr>
          <a:xfrm>
            <a:off x="6395625" y="5125066"/>
            <a:ext cx="1224136" cy="616514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1 326,3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Загнутый угол 29"/>
          <p:cNvSpPr/>
          <p:nvPr/>
        </p:nvSpPr>
        <p:spPr>
          <a:xfrm>
            <a:off x="6368273" y="2940532"/>
            <a:ext cx="1224136" cy="679056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430,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Загнутый угол 30"/>
          <p:cNvSpPr/>
          <p:nvPr/>
        </p:nvSpPr>
        <p:spPr>
          <a:xfrm>
            <a:off x="6370829" y="5808746"/>
            <a:ext cx="1248932" cy="545212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8 212,3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Загнутый угол 31"/>
          <p:cNvSpPr/>
          <p:nvPr/>
        </p:nvSpPr>
        <p:spPr>
          <a:xfrm>
            <a:off x="6383227" y="3971412"/>
            <a:ext cx="1224136" cy="34164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11 019,7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Загнутый угол 32"/>
          <p:cNvSpPr/>
          <p:nvPr/>
        </p:nvSpPr>
        <p:spPr>
          <a:xfrm>
            <a:off x="7714437" y="1632160"/>
            <a:ext cx="1224136" cy="432048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81 139,0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Загнутый угол 33"/>
          <p:cNvSpPr/>
          <p:nvPr/>
        </p:nvSpPr>
        <p:spPr>
          <a:xfrm>
            <a:off x="7699411" y="2208346"/>
            <a:ext cx="1224136" cy="541596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Загнутый угол 34"/>
          <p:cNvSpPr/>
          <p:nvPr/>
        </p:nvSpPr>
        <p:spPr>
          <a:xfrm>
            <a:off x="7780347" y="4480608"/>
            <a:ext cx="1224136" cy="52356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13,5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Загнутый угол 35"/>
          <p:cNvSpPr/>
          <p:nvPr/>
        </p:nvSpPr>
        <p:spPr>
          <a:xfrm>
            <a:off x="7765728" y="5121108"/>
            <a:ext cx="1224136" cy="616514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1 365,6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Загнутый угол 37"/>
          <p:cNvSpPr/>
          <p:nvPr/>
        </p:nvSpPr>
        <p:spPr>
          <a:xfrm>
            <a:off x="7747029" y="2940532"/>
            <a:ext cx="1224136" cy="679056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430,3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Загнутый угол 38"/>
          <p:cNvSpPr/>
          <p:nvPr/>
        </p:nvSpPr>
        <p:spPr>
          <a:xfrm>
            <a:off x="7755551" y="5808746"/>
            <a:ext cx="1248932" cy="545212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8 556,8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Загнутый угол 39"/>
          <p:cNvSpPr/>
          <p:nvPr/>
        </p:nvSpPr>
        <p:spPr>
          <a:xfrm>
            <a:off x="7780347" y="3926210"/>
            <a:ext cx="1224136" cy="34164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11 004,7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3"/>
            <a:ext cx="8229600" cy="7829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                                                                 на период 2020 – 2022 годов, тыс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7546" y="4801362"/>
            <a:ext cx="2710278" cy="355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Национальная экономика</a:t>
            </a:r>
            <a:r>
              <a:rPr lang="en-US" sz="14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77546" y="3206107"/>
            <a:ext cx="2703764" cy="36691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sz="1300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sz="13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6952" y="1340768"/>
            <a:ext cx="2720872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Общегосударственные </a:t>
            </a:r>
            <a:r>
              <a:rPr lang="ru-RU" sz="1400" b="1" dirty="0" smtClean="0">
                <a:solidFill>
                  <a:schemeClr val="bg1"/>
                </a:solidFill>
                <a:cs typeface="Arial" charset="0"/>
              </a:rPr>
              <a:t>расходы</a:t>
            </a:r>
            <a:endParaRPr lang="en-US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66952" y="2708920"/>
            <a:ext cx="2720872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Культура, </a:t>
            </a:r>
            <a:r>
              <a:rPr lang="ru-RU" sz="1400" b="1" dirty="0" smtClean="0">
                <a:solidFill>
                  <a:schemeClr val="bg1"/>
                </a:solidFill>
                <a:cs typeface="Arial" charset="0"/>
              </a:rPr>
              <a:t>кинематография</a:t>
            </a:r>
            <a:endParaRPr lang="en-US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3466" y="2240867"/>
            <a:ext cx="2707844" cy="34951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Социальная политика</a:t>
            </a:r>
            <a:r>
              <a:rPr lang="en-US" sz="1400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6952" y="4145271"/>
            <a:ext cx="2710278" cy="5396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Национальная безопасность и правоохранительная деятельность</a:t>
            </a:r>
            <a:r>
              <a:rPr lang="en-US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12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61387" y="5252805"/>
            <a:ext cx="2726437" cy="40844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Жилищно-коммунальное хозяйство</a:t>
            </a:r>
            <a:r>
              <a:rPr lang="en-US" sz="1400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266952" y="3717032"/>
            <a:ext cx="2714358" cy="32788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Национальная </a:t>
            </a:r>
            <a:r>
              <a:rPr lang="ru-RU" sz="1400" b="1" dirty="0" smtClean="0">
                <a:solidFill>
                  <a:schemeClr val="bg1"/>
                </a:solidFill>
                <a:cs typeface="Arial" charset="0"/>
              </a:rPr>
              <a:t>оборона</a:t>
            </a:r>
            <a:endParaRPr lang="en-US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" name="Скругленный прямоугольник 17"/>
          <p:cNvSpPr/>
          <p:nvPr/>
        </p:nvSpPr>
        <p:spPr>
          <a:xfrm>
            <a:off x="289436" y="5805616"/>
            <a:ext cx="2687794" cy="35085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Охрана окружающей среды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3466" y="1809270"/>
            <a:ext cx="2707844" cy="32358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cs typeface="Arial" charset="0"/>
              </a:rPr>
              <a:t>Образование</a:t>
            </a:r>
            <a:endParaRPr lang="ru-RU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3419873" y="1340768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77 393,6</a:t>
            </a:r>
            <a:endParaRPr lang="ru-RU" dirty="0"/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3440698" y="4765672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778,7</a:t>
            </a:r>
            <a:endParaRPr lang="ru-RU" dirty="0"/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>
            <a:off x="3415786" y="2240868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602,1</a:t>
            </a:r>
            <a:endParaRPr lang="ru-RU" dirty="0"/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3466091" y="1791770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424,2</a:t>
            </a:r>
            <a:endParaRPr lang="ru-RU" dirty="0"/>
          </a:p>
        </p:txBody>
      </p:sp>
      <p:sp>
        <p:nvSpPr>
          <p:cNvPr id="25" name="Скругленная прямоугольная выноска 24"/>
          <p:cNvSpPr/>
          <p:nvPr/>
        </p:nvSpPr>
        <p:spPr>
          <a:xfrm>
            <a:off x="3449109" y="5252805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154 803,2</a:t>
            </a:r>
            <a:endParaRPr lang="ru-RU" sz="1600" dirty="0"/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3422326" y="2708920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863,2</a:t>
            </a:r>
            <a:endParaRPr lang="ru-RU" dirty="0"/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3424627" y="3199275"/>
            <a:ext cx="1152127" cy="373742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2 075,7</a:t>
            </a:r>
            <a:endParaRPr lang="ru-RU" dirty="0"/>
          </a:p>
        </p:txBody>
      </p:sp>
      <p:sp>
        <p:nvSpPr>
          <p:cNvPr id="28" name="Скругленная прямоугольная выноска 27"/>
          <p:cNvSpPr/>
          <p:nvPr/>
        </p:nvSpPr>
        <p:spPr>
          <a:xfrm>
            <a:off x="3440697" y="4235065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7 291,1</a:t>
            </a:r>
            <a:endParaRPr lang="ru-RU" dirty="0"/>
          </a:p>
        </p:txBody>
      </p:sp>
      <p:sp>
        <p:nvSpPr>
          <p:cNvPr id="29" name="Скругленная прямоугольная выноска 28"/>
          <p:cNvSpPr/>
          <p:nvPr/>
        </p:nvSpPr>
        <p:spPr>
          <a:xfrm>
            <a:off x="5148064" y="1340768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78 552,4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Скругленная прямоугольная выноска 29"/>
          <p:cNvSpPr/>
          <p:nvPr/>
        </p:nvSpPr>
        <p:spPr>
          <a:xfrm>
            <a:off x="3456194" y="5788398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13,5</a:t>
            </a:r>
            <a:endParaRPr lang="ru-RU" dirty="0"/>
          </a:p>
        </p:txBody>
      </p:sp>
      <p:sp>
        <p:nvSpPr>
          <p:cNvPr id="31" name="Скругленная прямоугольная выноска 30"/>
          <p:cNvSpPr/>
          <p:nvPr/>
        </p:nvSpPr>
        <p:spPr>
          <a:xfrm>
            <a:off x="3447018" y="3684876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1 362,4</a:t>
            </a:r>
            <a:endParaRPr lang="ru-RU" dirty="0"/>
          </a:p>
        </p:txBody>
      </p:sp>
      <p:sp>
        <p:nvSpPr>
          <p:cNvPr id="32" name="Скругленный прямоугольник 17"/>
          <p:cNvSpPr/>
          <p:nvPr/>
        </p:nvSpPr>
        <p:spPr>
          <a:xfrm>
            <a:off x="300030" y="6309625"/>
            <a:ext cx="2687794" cy="350854"/>
          </a:xfrm>
          <a:prstGeom prst="roundRect">
            <a:avLst/>
          </a:prstGeom>
          <a:solidFill>
            <a:srgbClr val="9900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ВСЕГО:</a:t>
            </a:r>
          </a:p>
        </p:txBody>
      </p:sp>
      <p:sp>
        <p:nvSpPr>
          <p:cNvPr id="33" name="Скругленная прямоугольная выноска 32"/>
          <p:cNvSpPr/>
          <p:nvPr/>
        </p:nvSpPr>
        <p:spPr>
          <a:xfrm>
            <a:off x="3325934" y="6309625"/>
            <a:ext cx="1331830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288 607,7</a:t>
            </a:r>
            <a:endParaRPr lang="ru-RU" dirty="0"/>
          </a:p>
        </p:txBody>
      </p:sp>
      <p:sp>
        <p:nvSpPr>
          <p:cNvPr id="34" name="Скругленная прямоугольная выноска 33"/>
          <p:cNvSpPr/>
          <p:nvPr/>
        </p:nvSpPr>
        <p:spPr>
          <a:xfrm>
            <a:off x="5216465" y="4235065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5 357,0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Скругленная прямоугольная выноска 34"/>
          <p:cNvSpPr/>
          <p:nvPr/>
        </p:nvSpPr>
        <p:spPr>
          <a:xfrm>
            <a:off x="5217921" y="3682422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1 326,3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ая прямоугольная выноска 35"/>
          <p:cNvSpPr/>
          <p:nvPr/>
        </p:nvSpPr>
        <p:spPr>
          <a:xfrm>
            <a:off x="5244895" y="3211674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2 062,7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Скругленная прямоугольная выноска 36"/>
          <p:cNvSpPr/>
          <p:nvPr/>
        </p:nvSpPr>
        <p:spPr>
          <a:xfrm>
            <a:off x="5217921" y="2708920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14 699,9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кругленная прямоугольная выноска 37"/>
          <p:cNvSpPr/>
          <p:nvPr/>
        </p:nvSpPr>
        <p:spPr>
          <a:xfrm>
            <a:off x="5201151" y="2244483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602,1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Скругленная прямоугольная выноска 38"/>
          <p:cNvSpPr/>
          <p:nvPr/>
        </p:nvSpPr>
        <p:spPr>
          <a:xfrm>
            <a:off x="5181177" y="1791043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424,2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Скругленная прямоугольная выноска 39"/>
          <p:cNvSpPr/>
          <p:nvPr/>
        </p:nvSpPr>
        <p:spPr>
          <a:xfrm>
            <a:off x="6967154" y="1340768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83 643,4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Скругленная прямоугольная выноска 40"/>
          <p:cNvSpPr/>
          <p:nvPr/>
        </p:nvSpPr>
        <p:spPr>
          <a:xfrm>
            <a:off x="5228185" y="5788046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13,5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Скругленная прямоугольная выноска 41"/>
          <p:cNvSpPr/>
          <p:nvPr/>
        </p:nvSpPr>
        <p:spPr>
          <a:xfrm>
            <a:off x="5217921" y="5252805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5 346,0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ая прямоугольная выноска 42"/>
          <p:cNvSpPr/>
          <p:nvPr/>
        </p:nvSpPr>
        <p:spPr>
          <a:xfrm>
            <a:off x="5217921" y="4760856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29 775,9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Скругленная прямоугольная выноска 43"/>
          <p:cNvSpPr/>
          <p:nvPr/>
        </p:nvSpPr>
        <p:spPr>
          <a:xfrm>
            <a:off x="6986867" y="922291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Скругленная прямоугольная выноска 44"/>
          <p:cNvSpPr/>
          <p:nvPr/>
        </p:nvSpPr>
        <p:spPr>
          <a:xfrm>
            <a:off x="5148063" y="910321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Скругленная прямоугольная выноска 45"/>
          <p:cNvSpPr/>
          <p:nvPr/>
        </p:nvSpPr>
        <p:spPr>
          <a:xfrm>
            <a:off x="3449109" y="908720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2020</a:t>
            </a:r>
            <a:endParaRPr lang="ru-RU" dirty="0"/>
          </a:p>
        </p:txBody>
      </p:sp>
      <p:sp>
        <p:nvSpPr>
          <p:cNvPr id="47" name="Скругленная прямоугольная выноска 46"/>
          <p:cNvSpPr/>
          <p:nvPr/>
        </p:nvSpPr>
        <p:spPr>
          <a:xfrm>
            <a:off x="6909791" y="6309625"/>
            <a:ext cx="1331830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229 793,9</a:t>
            </a:r>
            <a:endParaRPr lang="ru-RU" dirty="0"/>
          </a:p>
        </p:txBody>
      </p:sp>
      <p:sp>
        <p:nvSpPr>
          <p:cNvPr id="48" name="Скругленная прямоугольная выноска 47"/>
          <p:cNvSpPr/>
          <p:nvPr/>
        </p:nvSpPr>
        <p:spPr>
          <a:xfrm>
            <a:off x="5038218" y="6305032"/>
            <a:ext cx="1331830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228 160,0</a:t>
            </a:r>
            <a:endParaRPr lang="ru-RU" dirty="0"/>
          </a:p>
        </p:txBody>
      </p:sp>
      <p:sp>
        <p:nvSpPr>
          <p:cNvPr id="49" name="Скругленная прямоугольная выноска 48"/>
          <p:cNvSpPr/>
          <p:nvPr/>
        </p:nvSpPr>
        <p:spPr>
          <a:xfrm>
            <a:off x="6999642" y="1809270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424,2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ая прямоугольная выноска 49"/>
          <p:cNvSpPr/>
          <p:nvPr/>
        </p:nvSpPr>
        <p:spPr>
          <a:xfrm>
            <a:off x="6977319" y="2244483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602,1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Скругленная прямоугольная выноска 50"/>
          <p:cNvSpPr/>
          <p:nvPr/>
        </p:nvSpPr>
        <p:spPr>
          <a:xfrm>
            <a:off x="7019096" y="2708920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14 723,9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Скругленная прямоугольная выноска 51"/>
          <p:cNvSpPr/>
          <p:nvPr/>
        </p:nvSpPr>
        <p:spPr>
          <a:xfrm>
            <a:off x="7035711" y="3206107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2 062,7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Скругленная прямоугольная выноска 52"/>
          <p:cNvSpPr/>
          <p:nvPr/>
        </p:nvSpPr>
        <p:spPr>
          <a:xfrm>
            <a:off x="7040742" y="3682422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1 365,6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Скругленная прямоугольная выноска 53"/>
          <p:cNvSpPr/>
          <p:nvPr/>
        </p:nvSpPr>
        <p:spPr>
          <a:xfrm>
            <a:off x="7040741" y="4223006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4 951,4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Скругленная прямоугольная выноска 55"/>
          <p:cNvSpPr/>
          <p:nvPr/>
        </p:nvSpPr>
        <p:spPr>
          <a:xfrm>
            <a:off x="7019096" y="4758762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29 894,6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Скругленная прямоугольная выноска 56"/>
          <p:cNvSpPr/>
          <p:nvPr/>
        </p:nvSpPr>
        <p:spPr>
          <a:xfrm>
            <a:off x="7015128" y="5277006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92 112,5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Скругленная прямоугольная выноска 57"/>
          <p:cNvSpPr/>
          <p:nvPr/>
        </p:nvSpPr>
        <p:spPr>
          <a:xfrm>
            <a:off x="7015128" y="5787564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13,5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реализацию муниципальных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2020-2022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7"/>
          <p:cNvSpPr/>
          <p:nvPr/>
        </p:nvSpPr>
        <p:spPr>
          <a:xfrm>
            <a:off x="755576" y="1790724"/>
            <a:ext cx="7920880" cy="4374579"/>
          </a:xfrm>
          <a:prstGeom prst="roundRect">
            <a:avLst/>
          </a:prstGeom>
          <a:solidFill>
            <a:srgbClr val="9933FF">
              <a:alpha val="52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5400000"/>
            </a:lightRig>
          </a:scene3d>
          <a:sp3d extrusionH="82550"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275856" y="1950220"/>
            <a:ext cx="2880320" cy="3594752"/>
          </a:xfrm>
          <a:prstGeom prst="triangle">
            <a:avLst/>
          </a:prstGeom>
          <a:pattFill prst="dkVert">
            <a:fgClr>
              <a:srgbClr val="9933FF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u="sng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904058" y="3284984"/>
            <a:ext cx="1623916" cy="20882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2020 </a:t>
            </a:r>
            <a:r>
              <a:rPr lang="ru-RU" b="1" u="sng" dirty="0">
                <a:solidFill>
                  <a:schemeClr val="tx1"/>
                </a:solidFill>
              </a:rPr>
              <a:t>год</a:t>
            </a: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288 607,7 </a:t>
            </a: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827584" y="2276872"/>
            <a:ext cx="2880320" cy="3594752"/>
          </a:xfrm>
          <a:prstGeom prst="triangle">
            <a:avLst/>
          </a:prstGeom>
          <a:pattFill prst="dkVert">
            <a:fgClr>
              <a:srgbClr val="9933FF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u="sng" dirty="0">
              <a:solidFill>
                <a:schemeClr val="tx1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436096" y="2420888"/>
            <a:ext cx="2880320" cy="3594752"/>
          </a:xfrm>
          <a:prstGeom prst="triangle">
            <a:avLst/>
          </a:prstGeom>
          <a:pattFill prst="dkVert">
            <a:fgClr>
              <a:srgbClr val="9933FF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u="sng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455786" y="3747596"/>
            <a:ext cx="1623916" cy="20882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2021 </a:t>
            </a:r>
            <a:r>
              <a:rPr lang="ru-RU" b="1" u="sng" dirty="0">
                <a:solidFill>
                  <a:schemeClr val="tx1"/>
                </a:solidFill>
              </a:rPr>
              <a:t>год</a:t>
            </a: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228</a:t>
            </a:r>
            <a:r>
              <a:rPr lang="ru-RU" b="1" dirty="0" smtClean="0">
                <a:solidFill>
                  <a:schemeClr val="tx1"/>
                </a:solidFill>
              </a:rPr>
              <a:t> </a:t>
            </a:r>
            <a:r>
              <a:rPr lang="ru-RU" b="1" dirty="0" smtClean="0">
                <a:solidFill>
                  <a:schemeClr val="tx1"/>
                </a:solidFill>
              </a:rPr>
              <a:t>160,0 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6064298" y="3891686"/>
            <a:ext cx="1623916" cy="20882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2022 </a:t>
            </a:r>
            <a:r>
              <a:rPr lang="ru-RU" b="1" u="sng" dirty="0">
                <a:solidFill>
                  <a:schemeClr val="tx1"/>
                </a:solidFill>
              </a:rPr>
              <a:t>год</a:t>
            </a: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229 793,9 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дорожного фонда городского поселения Излучинск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2020-2022 годов,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7"/>
          <p:cNvSpPr/>
          <p:nvPr/>
        </p:nvSpPr>
        <p:spPr>
          <a:xfrm>
            <a:off x="755576" y="1676879"/>
            <a:ext cx="7704856" cy="4320480"/>
          </a:xfrm>
          <a:prstGeom prst="roundRect">
            <a:avLst/>
          </a:prstGeom>
          <a:pattFill prst="sphere">
            <a:fgClr>
              <a:srgbClr val="9933FF"/>
            </a:fgClr>
            <a:bgClr>
              <a:schemeClr val="bg1"/>
            </a:bgClr>
          </a:pattFill>
          <a:ln w="31750"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5400000"/>
            </a:lightRig>
          </a:scene3d>
          <a:sp3d extrusionH="82550"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1988840"/>
            <a:ext cx="2448272" cy="1458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год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26 158,4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4005064"/>
            <a:ext cx="2664296" cy="1458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 год</a:t>
            </a:r>
          </a:p>
          <a:p>
            <a:pPr algn="ctr"/>
            <a:r>
              <a:rPr lang="ru-RU" sz="2400" b="1" dirty="0"/>
              <a:t>27 568,0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36096" y="3958255"/>
            <a:ext cx="2625708" cy="1458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  <a:p>
            <a:pPr algn="ctr"/>
            <a:r>
              <a:rPr lang="ru-RU" sz="2400" b="1" dirty="0"/>
              <a:t>27 686,7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20154</TotalTime>
  <Words>641</Words>
  <Application>Microsoft Office PowerPoint</Application>
  <PresentationFormat>Экран (4:3)</PresentationFormat>
  <Paragraphs>255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на период 2020 - 2022  годов, тыс. руб. </vt:lpstr>
      <vt:lpstr>Структура неналоговых поступлений в бюджет поселения  на период 2020 – 2022 годов, тыс. руб.</vt:lpstr>
      <vt:lpstr>Структура безвозмездных поступлений в бюджет поселения                                  на  период 2020 - 2022 годов, тыс. руб. </vt:lpstr>
      <vt:lpstr>Структура расходов бюджета поселения                                                                  на период 2020 – 2022 годов, тыс. руб.</vt:lpstr>
      <vt:lpstr>Презентация PowerPoint</vt:lpstr>
      <vt:lpstr>Расходы дорожного фонда городского поселения Излучинск на период 2020-2022 годов, тыс. руб.</vt:lpstr>
      <vt:lpstr>Расходы на благоустройство городского поселения Излучинск на период 2020 – 2022 годов, тыс. руб.</vt:lpstr>
      <vt:lpstr>Расходы на культуру, кинематографию  городского поселения Излучинск   на период 2020 - 2022 годов, тыс. руб.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4</cp:lastModifiedBy>
  <cp:revision>693</cp:revision>
  <cp:lastPrinted>2020-06-25T04:22:38Z</cp:lastPrinted>
  <dcterms:created xsi:type="dcterms:W3CDTF">2012-01-27T08:52:51Z</dcterms:created>
  <dcterms:modified xsi:type="dcterms:W3CDTF">2020-06-25T04:31:52Z</dcterms:modified>
</cp:coreProperties>
</file>